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66" r:id="rId3"/>
    <p:sldId id="279" r:id="rId4"/>
    <p:sldId id="268" r:id="rId5"/>
    <p:sldId id="280" r:id="rId6"/>
    <p:sldId id="270" r:id="rId7"/>
    <p:sldId id="271" r:id="rId8"/>
    <p:sldId id="272" r:id="rId9"/>
    <p:sldId id="273" r:id="rId10"/>
    <p:sldId id="274" r:id="rId11"/>
    <p:sldId id="281" r:id="rId12"/>
    <p:sldId id="275" r:id="rId13"/>
    <p:sldId id="276" r:id="rId14"/>
    <p:sldId id="277" r:id="rId15"/>
    <p:sldId id="278" r:id="rId16"/>
    <p:sldId id="258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 q" initials="yq" lastIdx="1" clrIdx="0">
    <p:extLst>
      <p:ext uri="{19B8F6BF-5375-455C-9EA6-DF929625EA0E}">
        <p15:presenceInfo xmlns:p15="http://schemas.microsoft.com/office/powerpoint/2012/main" userId="bc426c755bb7c7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2" autoAdjust="0"/>
    <p:restoredTop sz="94611"/>
  </p:normalViewPr>
  <p:slideViewPr>
    <p:cSldViewPr snapToGrid="0">
      <p:cViewPr varScale="1">
        <p:scale>
          <a:sx n="80" d="100"/>
          <a:sy n="80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64B22-C53B-480A-BBB3-3D400BC2882B}" type="datetimeFigureOut">
              <a:rPr lang="en-US" smtClean="0"/>
              <a:t>12/8/23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D8E8E-C79E-4D39-A82B-1F9E83307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80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just BBH </a:t>
            </a:r>
          </a:p>
          <a:p>
            <a:endParaRPr lang="en-US" dirty="0"/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D8E8E-C79E-4D39-A82B-1F9E833079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47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D8E8E-C79E-4D39-A82B-1F9E833079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07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>
                <a:solidFill>
                  <a:srgbClr val="FF0000"/>
                </a:solidFill>
              </a:rPr>
              <a:t>Norm/distance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D8E8E-C79E-4D39-A82B-1F9E833079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71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Just talk about the general trend, more about comparing the tone’s amplitude in different models. To resolve higher tones, you need high SNR as the plots suggest.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D8E8E-C79E-4D39-A82B-1F9E833079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Think about future prospects.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D8E8E-C79E-4D39-A82B-1F9E833079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4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13639-4F26-46D5-810E-08F16702F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70671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anchor="ctr">
            <a:normAutofit/>
          </a:bodyPr>
          <a:lstStyle>
            <a:lvl1pPr algn="ctr"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70298-4A00-487F-88BC-7A3072FA47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715775"/>
            <a:ext cx="9144000" cy="576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E990A-DF6C-414B-AB2D-5D28052D11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492875"/>
            <a:ext cx="3446584" cy="365125"/>
          </a:xfrm>
          <a:prstGeom prst="rect">
            <a:avLst/>
          </a:prstGeom>
        </p:spPr>
        <p:txBody>
          <a:bodyPr/>
          <a:lstStyle/>
          <a:p>
            <a:fld id="{E00D33E8-D036-4985-AF22-8B4D3C97D404}" type="datetime1">
              <a:rPr lang="en-US" smtClean="0"/>
              <a:t>12/8/23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350E2-539A-4F26-BA1F-9E883C744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6585" y="6492875"/>
            <a:ext cx="529883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LIGO P&amp;P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DDE46-7D77-4F57-B6F0-2B9BFF78E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B74BD79-CBFB-4200-A2E1-5889B0028305}"/>
              </a:ext>
            </a:extLst>
          </p:cNvPr>
          <p:cNvSpPr txBox="1">
            <a:spLocks/>
          </p:cNvSpPr>
          <p:nvPr userDrawn="1"/>
        </p:nvSpPr>
        <p:spPr>
          <a:xfrm>
            <a:off x="1524000" y="4536062"/>
            <a:ext cx="9144000" cy="57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70000"/>
              </a:lnSpc>
              <a:spcBef>
                <a:spcPts val="6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17072C-0C59-774C-990B-0EF5F910490D}" type="datetime4">
              <a:rPr lang="en-US" smtClean="0"/>
              <a:t>December 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68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CAB9-FDBF-45A0-942B-6CD2D296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001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942EA-E749-4D6C-901E-AB3CC35FD1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F57E23-0FA9-41FC-31A0-393E95E26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5E82-E54B-4141-98D7-0C58DD31AE53}" type="datetime1">
              <a:rPr lang="en-US" smtClean="0"/>
              <a:pPr/>
              <a:t>12/8/23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5C1C5-BB65-1B1A-6DFD-EB6FD79E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LIGO P&amp;P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6380AA-3C0B-C52C-CC75-54CDE16BD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750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0D2D-11F9-48E3-BDFD-009EB9BB2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0E9E-29C7-4254-9EF1-22FC64B56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3693F-2B5D-47A4-9937-F8D0829FE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FE6BA-21FC-409F-9076-83573319C5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492875"/>
            <a:ext cx="3446584" cy="365125"/>
          </a:xfrm>
          <a:prstGeom prst="rect">
            <a:avLst/>
          </a:prstGeom>
        </p:spPr>
        <p:txBody>
          <a:bodyPr/>
          <a:lstStyle/>
          <a:p>
            <a:fld id="{4BB62F87-B50C-456C-8165-481DEE9579A0}" type="datetime1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91006-F1A8-41BB-A213-11D6CB295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6585" y="6492875"/>
            <a:ext cx="52988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LIGO P&amp;P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40A42-7D16-4B9A-B124-60E464AA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27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B9F6-1509-451B-8864-F6CC63045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740E5-4C34-4241-9607-30A57A5EF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3C258-E6CF-4250-9ADE-3CCF91421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3D0E3-F2B3-4828-9FE8-79E35EBAD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FC978-7416-4BEC-A3E2-5F84F4560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69FA86-F9E8-426D-94A8-D0170271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492875"/>
            <a:ext cx="3446584" cy="365125"/>
          </a:xfrm>
          <a:prstGeom prst="rect">
            <a:avLst/>
          </a:prstGeom>
        </p:spPr>
        <p:txBody>
          <a:bodyPr/>
          <a:lstStyle/>
          <a:p>
            <a:fld id="{17A237E1-41EA-4D10-AF03-3C615F6F4A57}" type="datetime1">
              <a:rPr lang="en-US" smtClean="0"/>
              <a:t>12/8/23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047790-D0A9-4819-9005-B142967A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6585" y="6492875"/>
            <a:ext cx="5298832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PHYS 542, Standard Model, Final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4D3EE-50FF-4029-AEE5-F5CAF5FB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84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B6189-0E78-45C1-8704-51B6FC39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9B9322B-6D0D-4462-DCB9-D4AA7A198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5E82-E54B-4141-98D7-0C58DD31AE53}" type="datetime1">
              <a:rPr lang="en-US" smtClean="0"/>
              <a:pPr/>
              <a:t>12/8/23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6FC8AD-F11E-8B83-29CE-C2D23DBA9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 542, Standard Model, Final Presentation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187FE0-70B8-AAE9-3AC1-6C649A799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1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A992CD-B5BD-46F7-9982-2F608CC7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492875"/>
            <a:ext cx="3446584" cy="365125"/>
          </a:xfrm>
          <a:prstGeom prst="rect">
            <a:avLst/>
          </a:prstGeom>
        </p:spPr>
        <p:txBody>
          <a:bodyPr/>
          <a:lstStyle/>
          <a:p>
            <a:fld id="{64CD84BB-282A-489D-A70D-CA0E7E5DF1F5}" type="datetime1">
              <a:rPr lang="en-US" smtClean="0"/>
              <a:t>12/8/23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7F3C13-DFDF-4BEE-B005-9B3559A3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6585" y="6492875"/>
            <a:ext cx="529883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5D232-C11D-4EC0-B725-C193AF113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61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CE45-E13E-4051-9930-F5AB357B7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89764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6C2F-ADEF-447D-A076-C462E87DB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FB149-3681-404B-B16C-3997D588D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FE5FA-0948-4B78-A238-4AE9F3F5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492875"/>
            <a:ext cx="3446584" cy="365125"/>
          </a:xfrm>
          <a:prstGeom prst="rect">
            <a:avLst/>
          </a:prstGeom>
        </p:spPr>
        <p:txBody>
          <a:bodyPr/>
          <a:lstStyle/>
          <a:p>
            <a:fld id="{D3675E76-175A-43EE-8FC1-C516FFF324D1}" type="datetime1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210DE-E463-4F2A-81EB-CB0B35D7C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6585" y="6492875"/>
            <a:ext cx="529883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Computer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1E8EA-41FB-4066-BAA8-D9D18EB8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36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80DEF-6E07-4C46-8712-DD9C5A30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91171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99C68-EA94-44E4-861F-ACEA6D7292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685A7-0A6C-411B-899C-9B6DC9F86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BA343-6E0B-4DCD-A848-1339A50292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492875"/>
            <a:ext cx="3446584" cy="365125"/>
          </a:xfrm>
          <a:prstGeom prst="rect">
            <a:avLst/>
          </a:prstGeom>
        </p:spPr>
        <p:txBody>
          <a:bodyPr/>
          <a:lstStyle/>
          <a:p>
            <a:fld id="{EA87BE54-71BE-4984-B90D-395BDE8F6FBE}" type="datetime1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759AA6-8337-4E76-B558-E60FBE74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6585" y="6492875"/>
            <a:ext cx="529883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Computer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31C4D-D704-4BD9-8A46-0907CA3C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2B08E9-BC93-4F3C-8000-6931DF2B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0010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A7735-0958-4F79-9D87-67DA22BC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8294" y="1519311"/>
            <a:ext cx="10045505" cy="4657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This is the first</a:t>
            </a:r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CA29A-A230-4FE5-8DD4-E102E902B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45416" y="6492874"/>
            <a:ext cx="3446583" cy="365125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7CBE8AE-9389-4E4D-966C-8642C3CA71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81EEB8A-FA42-E5CC-12AD-9ED753BB02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" y="6492875"/>
            <a:ext cx="3446584" cy="365125"/>
          </a:xfrm>
          <a:prstGeom prst="rect">
            <a:avLst/>
          </a:prstGeom>
          <a:blipFill dpi="0" rotWithShape="1">
            <a:blip r:embed="rId10">
              <a:alphaModFix amt="90000"/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802C5E82-E54B-4141-98D7-0C58DD31AE53}" type="datetime1">
              <a:rPr lang="en-US" smtClean="0"/>
              <a:pPr/>
              <a:t>12/8/23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EE0D74D-C330-9C06-3B40-5711522A8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46585" y="6492875"/>
            <a:ext cx="5298832" cy="365125"/>
          </a:xfrm>
          <a:prstGeom prst="rect">
            <a:avLst/>
          </a:prstGeom>
          <a:blipFill dpi="0" rotWithShape="1">
            <a:blip r:embed="rId10">
              <a:alphaModFix amt="95000"/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LIGO P&amp;P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64423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Bell MT" panose="020205030603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00000"/>
        </a:buClr>
        <a:buSzPct val="12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Bell MT" panose="02020503060305020303" pitchFamily="18" charset="0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70000"/>
        </a:lnSpc>
        <a:spcBef>
          <a:spcPts val="600"/>
        </a:spcBef>
        <a:buClr>
          <a:srgbClr val="C00000"/>
        </a:buClr>
        <a:buSzPct val="12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Bell MT" panose="020205030603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SzPct val="12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Bell MT" panose="020205030603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SzPct val="12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Bell MT" panose="020205030603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SzPct val="12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Bell MT" panose="020205030603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1B190-86F4-4101-9D11-5652CCB0A6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vs. nonlinear models on a numerical black hole ringdown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7EA59-E571-443E-AA64-47CD7401E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15775"/>
            <a:ext cx="9144000" cy="1335364"/>
          </a:xfrm>
        </p:spPr>
        <p:txBody>
          <a:bodyPr/>
          <a:lstStyle/>
          <a:p>
            <a:r>
              <a:rPr lang="en-US" dirty="0"/>
              <a:t>Speaker: Yi </a:t>
            </a:r>
            <a:r>
              <a:rPr lang="en-US" dirty="0" err="1"/>
              <a:t>Qiu</a:t>
            </a:r>
            <a:endParaRPr lang="en-US" dirty="0"/>
          </a:p>
          <a:p>
            <a:r>
              <a:rPr lang="en-US" dirty="0"/>
              <a:t>Collaborators: </a:t>
            </a:r>
            <a:r>
              <a:rPr lang="en-US" dirty="0" err="1"/>
              <a:t>Xisco</a:t>
            </a:r>
            <a:r>
              <a:rPr lang="en-US" dirty="0"/>
              <a:t> Jiménez </a:t>
            </a:r>
            <a:r>
              <a:rPr lang="en-US" dirty="0" err="1"/>
              <a:t>Forteza</a:t>
            </a:r>
            <a:r>
              <a:rPr lang="en-US" dirty="0"/>
              <a:t>, Pierre Mourier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96CD0-B8ED-6E81-DB78-4B647C41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492875"/>
            <a:ext cx="3446584" cy="365125"/>
          </a:xfrm>
        </p:spPr>
        <p:txBody>
          <a:bodyPr/>
          <a:lstStyle/>
          <a:p>
            <a:fld id="{802C5E82-E54B-4141-98D7-0C58DD31AE53}" type="datetime1">
              <a:rPr lang="en-US" smtClean="0"/>
              <a:pPr/>
              <a:t>12/8/23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5161-73BE-3261-0FB1-A61BB67A6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6585" y="6492875"/>
            <a:ext cx="5298832" cy="365125"/>
          </a:xfrm>
        </p:spPr>
        <p:txBody>
          <a:bodyPr/>
          <a:lstStyle/>
          <a:p>
            <a:r>
              <a:rPr lang="en-US" dirty="0"/>
              <a:t>LIGO P&amp;P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B4B3E-3BCA-9F1C-AB1A-04DDDFB98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5416" y="6492874"/>
            <a:ext cx="3446583" cy="365125"/>
          </a:xfrm>
        </p:spPr>
        <p:txBody>
          <a:bodyPr/>
          <a:lstStyle/>
          <a:p>
            <a:fld id="{B7CBE8AE-9389-4E4D-966C-8642C3CA71E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26" name="Picture 2" descr="Max Planck Institute for Gravitational Physics - Crunchbase Company Profile  &amp; Funding">
            <a:extLst>
              <a:ext uri="{FF2B5EF4-FFF2-40B4-BE49-F238E27FC236}">
                <a16:creationId xmlns:a16="http://schemas.microsoft.com/office/drawing/2014/main" id="{214980AB-1DBF-0883-AB85-CD8FDB64E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0" y="5475355"/>
            <a:ext cx="1808922" cy="101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y - STO Mallorca">
            <a:extLst>
              <a:ext uri="{FF2B5EF4-FFF2-40B4-BE49-F238E27FC236}">
                <a16:creationId xmlns:a16="http://schemas.microsoft.com/office/drawing/2014/main" id="{11624C7C-7BD2-7949-5B23-AB31A03DD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121" y="5475355"/>
            <a:ext cx="1852533" cy="73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ople | Eberly College of Science">
            <a:extLst>
              <a:ext uri="{FF2B5EF4-FFF2-40B4-BE49-F238E27FC236}">
                <a16:creationId xmlns:a16="http://schemas.microsoft.com/office/drawing/2014/main" id="{659BAC4B-C70E-81BD-6C0D-272AFBDD4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252" y="5704929"/>
            <a:ext cx="2004668" cy="51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hotos, videos and illustrations - Nikhef">
            <a:extLst>
              <a:ext uri="{FF2B5EF4-FFF2-40B4-BE49-F238E27FC236}">
                <a16:creationId xmlns:a16="http://schemas.microsoft.com/office/drawing/2014/main" id="{977FFCE0-C3FA-E762-A15A-6152475E4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472" y="5514499"/>
            <a:ext cx="1631592" cy="73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alian University of Technology - Wikipedia">
            <a:extLst>
              <a:ext uri="{FF2B5EF4-FFF2-40B4-BE49-F238E27FC236}">
                <a16:creationId xmlns:a16="http://schemas.microsoft.com/office/drawing/2014/main" id="{36C1C396-F279-CABA-0C36-CEAC748D1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77" y="5541261"/>
            <a:ext cx="720341" cy="70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anjing University - Wikipedia">
            <a:extLst>
              <a:ext uri="{FF2B5EF4-FFF2-40B4-BE49-F238E27FC236}">
                <a16:creationId xmlns:a16="http://schemas.microsoft.com/office/drawing/2014/main" id="{9047591A-FAED-4918-205F-651597BE6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049" y="5511477"/>
            <a:ext cx="720342" cy="90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30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D5BA-CCFE-BB73-11C9-91B896DB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distribution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27A74-6802-91BA-919F-097F88D1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5E82-E54B-4141-98D7-0C58DD31AE53}" type="datetime1">
              <a:rPr lang="en-US" smtClean="0"/>
              <a:pPr/>
              <a:t>12/8/23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71FFC-5773-0E3C-9BA8-3740E0D9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LIGO P&amp;P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CFE61-3321-83C4-F274-C1F3C5E0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796CEA0-8FB2-775F-7AA7-BB306F184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134" y="1317624"/>
            <a:ext cx="4107874" cy="429146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B53746A-4033-E56E-5512-D361BE2C1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605" y="1576387"/>
                <a:ext cx="3703387" cy="46577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28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1pPr>
                <a:lvl2pPr marL="685800" indent="-228600" algn="just" defTabSz="914400" rtl="0" eaLnBrk="1" latinLnBrk="0" hangingPunct="1">
                  <a:lnSpc>
                    <a:spcPct val="70000"/>
                  </a:lnSpc>
                  <a:spcBef>
                    <a:spcPts val="6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osterior distributions are similar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OM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&gt;=2</m:t>
                        </m:r>
                      </m:sub>
                    </m:sSub>
                    <m:r>
                      <a:rPr lang="en-US" sz="20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000" b="0" dirty="0">
                  <a:effectLst/>
                  <a:latin typeface="Bell MT" panose="02020503060305020303" pitchFamily="18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While it shows </a:t>
                </a:r>
                <a:r>
                  <a:rPr lang="en-US" sz="2000" dirty="0">
                    <a:solidFill>
                      <a:srgbClr val="FF0000"/>
                    </a:solidFill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large offsets </a:t>
                </a:r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for the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OM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=0,1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r>
                  <a:rPr lang="en-CN" sz="2000" dirty="0">
                    <a:effectLst/>
                    <a:latin typeface="Bell MT" panose="02020503060305020303" pitchFamily="18" charset="77"/>
                  </a:rPr>
                  <a:t> </a:t>
                </a:r>
                <a:endParaRPr lang="en-US" sz="2000" dirty="0">
                  <a:latin typeface="Bell MT" panose="02020503060305020303" pitchFamily="18" charset="77"/>
                </a:endParaRPr>
              </a:p>
              <a:p>
                <a:r>
                  <a:rPr lang="en-US" sz="2000" dirty="0">
                    <a:solidFill>
                      <a:srgbClr val="0070C0"/>
                    </a:solidFill>
                    <a:latin typeface="Bell MT" panose="02020503060305020303" pitchFamily="18" charset="77"/>
                  </a:rPr>
                  <a:t>Tighter</a:t>
                </a:r>
                <a:r>
                  <a:rPr lang="en-US" sz="2000" dirty="0">
                    <a:latin typeface="Bell MT" panose="02020503060305020303" pitchFamily="18" charset="77"/>
                  </a:rPr>
                  <a:t> mass and spin contours in </a:t>
                </a:r>
                <a:r>
                  <a:rPr lang="en-US" sz="2000" dirty="0" err="1">
                    <a:solidFill>
                      <a:srgbClr val="FF0000"/>
                    </a:solidFill>
                    <a:latin typeface="Bell MT" panose="02020503060305020303" pitchFamily="18" charset="77"/>
                  </a:rPr>
                  <a:t>IMRPhenomD</a:t>
                </a:r>
                <a:r>
                  <a:rPr lang="en-US" sz="2000" dirty="0">
                    <a:latin typeface="Bell MT" panose="02020503060305020303" pitchFamily="18" charset="77"/>
                  </a:rPr>
                  <a:t> than all the OMs.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TCTM</m:t>
                        </m:r>
                      </m:e>
                      <m:sub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 shows </a:t>
                </a:r>
                <a:r>
                  <a:rPr lang="en-US" sz="2000" dirty="0">
                    <a:solidFill>
                      <a:srgbClr val="0070C0"/>
                    </a:solidFill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comparable</a:t>
                </a:r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 performance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OM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 (i.e. having the same number of parameters).</a:t>
                </a:r>
                <a:endParaRPr lang="en-US" sz="2000" dirty="0">
                  <a:latin typeface="Bell MT" panose="02020503060305020303" pitchFamily="18" charset="7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HTPM</m:t>
                        </m:r>
                      </m:e>
                      <m:sub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 displaying a significant </a:t>
                </a:r>
                <a:r>
                  <a:rPr lang="en-US" sz="2000" dirty="0">
                    <a:solidFill>
                      <a:srgbClr val="FF0000"/>
                    </a:solidFill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bias</a:t>
                </a:r>
                <a:r>
                  <a:rPr lang="en-US" sz="2000" dirty="0">
                    <a:effectLst/>
                    <a:latin typeface="Bell MT" panose="02020503060305020303" pitchFamily="18" charset="77"/>
                    <a:cs typeface="Times New Roman" panose="02020603050405020304" pitchFamily="18" charset="0"/>
                  </a:rPr>
                  <a:t>.</a:t>
                </a:r>
                <a:endParaRPr lang="en-CN" sz="2000" dirty="0">
                  <a:latin typeface="Bell MT" panose="02020503060305020303" pitchFamily="18" charset="77"/>
                </a:endParaRPr>
              </a:p>
              <a:p>
                <a:endParaRPr lang="en-US" sz="2000" dirty="0">
                  <a:latin typeface="Bell MT" panose="02020503060305020303" pitchFamily="18" charset="77"/>
                </a:endParaRPr>
              </a:p>
              <a:p>
                <a:endParaRPr lang="en-US" sz="2000" dirty="0">
                  <a:latin typeface="Bell MT" panose="02020503060305020303" pitchFamily="18" charset="77"/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B53746A-4033-E56E-5512-D361BE2C1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05" y="1576387"/>
                <a:ext cx="3703387" cy="4657725"/>
              </a:xfrm>
              <a:prstGeom prst="rect">
                <a:avLst/>
              </a:prstGeom>
              <a:blipFill>
                <a:blip r:embed="rId3"/>
                <a:stretch>
                  <a:fillRect l="-2397" t="-2717" r="-20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17">
            <a:extLst>
              <a:ext uri="{FF2B5EF4-FFF2-40B4-BE49-F238E27FC236}">
                <a16:creationId xmlns:a16="http://schemas.microsoft.com/office/drawing/2014/main" id="{06735AAF-E1D6-E086-AB5B-1023E8D55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008" y="1383312"/>
            <a:ext cx="4056294" cy="422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20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D5BA-CCFE-BB73-11C9-91B896DB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27A74-6802-91BA-919F-097F88D1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5E82-E54B-4141-98D7-0C58DD31AE53}" type="datetime1">
              <a:rPr lang="en-US" smtClean="0"/>
              <a:pPr/>
              <a:t>12/8/23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71FFC-5773-0E3C-9BA8-3740E0D9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LIGO P&amp;P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CFE61-3321-83C4-F274-C1F3C5E0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9DF3D1-AC72-6991-8AB5-3CB0F2E750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4325" y="5257776"/>
                <a:ext cx="9625229" cy="14911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28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1pPr>
                <a:lvl2pPr marL="685800" indent="-228600" algn="just" defTabSz="914400" rtl="0" eaLnBrk="1" latinLnBrk="0" hangingPunct="1">
                  <a:lnSpc>
                    <a:spcPct val="70000"/>
                  </a:lnSpc>
                  <a:spcBef>
                    <a:spcPts val="6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en-US" sz="2000" dirty="0">
                  <a:latin typeface="Bell MT" panose="02020503060305020303" pitchFamily="18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OM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Bell MT" panose="02020503060305020303" pitchFamily="18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HTPM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Bell MT" panose="02020503060305020303" pitchFamily="18" charset="77"/>
                  </a:rPr>
                  <a:t> start to be dominated by systematic bias at SNR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</m:oMath>
                </a14:m>
                <a:r>
                  <a:rPr lang="en-CN" sz="2000" dirty="0">
                    <a:latin typeface="Bell MT" panose="02020503060305020303" pitchFamily="18" charset="77"/>
                  </a:rPr>
                  <a:t> 30-40</a:t>
                </a:r>
                <a:r>
                  <a:rPr lang="en-US" sz="2000" dirty="0">
                    <a:latin typeface="Bell MT" panose="02020503060305020303" pitchFamily="18" charset="77"/>
                  </a:rPr>
                  <a:t>.</a:t>
                </a:r>
                <a:endParaRPr lang="en-CN" sz="2000" dirty="0">
                  <a:latin typeface="Bell MT" panose="02020503060305020303" pitchFamily="18" charset="77"/>
                </a:endParaRPr>
              </a:p>
              <a:p>
                <a:pPr lvl="1"/>
                <a:endParaRPr lang="en-CN" sz="2000" dirty="0"/>
              </a:p>
              <a:p>
                <a:pPr lvl="1"/>
                <a:endParaRPr lang="en-CN" sz="2000" baseline="-25000" dirty="0"/>
              </a:p>
              <a:p>
                <a:endParaRPr lang="en-C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9DF3D1-AC72-6991-8AB5-3CB0F2E7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325" y="5257776"/>
                <a:ext cx="9625229" cy="1491100"/>
              </a:xfrm>
              <a:prstGeom prst="rect">
                <a:avLst/>
              </a:prstGeom>
              <a:blipFill>
                <a:blip r:embed="rId2"/>
                <a:stretch>
                  <a:fillRect l="-9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C48962-49C1-BA66-DA0F-A3AB287EB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351" y="1105882"/>
            <a:ext cx="6419804" cy="43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14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D5BA-CCFE-BB73-11C9-91B896DB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Ringdown starting time dependence</a:t>
            </a:r>
            <a:endParaRPr lang="en-C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630E70-9917-78C7-9408-3CA6FBB00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698" y="1664340"/>
            <a:ext cx="5047435" cy="396429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27A74-6802-91BA-919F-097F88D1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5E82-E54B-4141-98D7-0C58DD31AE53}" type="datetime1">
              <a:rPr lang="en-US" smtClean="0"/>
              <a:pPr/>
              <a:t>12/8/23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71FFC-5773-0E3C-9BA8-3740E0D9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LIGO P&amp;P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CFE61-3321-83C4-F274-C1F3C5E0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CE4DAA6-3734-C3F9-1975-9C2A7768A7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8125" y="1786913"/>
                <a:ext cx="5047435" cy="43891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28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1pPr>
                <a:lvl2pPr marL="685800" indent="-228600" algn="just" defTabSz="914400" rtl="0" eaLnBrk="1" latinLnBrk="0" hangingPunct="1">
                  <a:lnSpc>
                    <a:spcPct val="70000"/>
                  </a:lnSpc>
                  <a:spcBef>
                    <a:spcPts val="6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Bell MT" panose="02020503060305020303" pitchFamily="18" charset="77"/>
                  </a:rPr>
                  <a:t>The two nonlinear models considered in this work, </a:t>
                </a:r>
                <a:r>
                  <a:rPr lang="en-US" sz="2000" dirty="0" err="1">
                    <a:solidFill>
                      <a:srgbClr val="FF0000"/>
                    </a:solidFill>
                    <a:latin typeface="Bell MT" panose="02020503060305020303" pitchFamily="18" charset="77"/>
                  </a:rPr>
                  <a:t>IMRPhenomD</a:t>
                </a:r>
                <a:r>
                  <a:rPr lang="en-US" sz="2000" dirty="0">
                    <a:latin typeface="Bell MT" panose="02020503060305020303" pitchFamily="18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TCTM</m:t>
                        </m:r>
                      </m:e>
                      <m:sub>
                        <m: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Bell MT" panose="02020503060305020303" pitchFamily="18" charset="77"/>
                  </a:rPr>
                  <a:t> </a:t>
                </a:r>
                <a:r>
                  <a:rPr lang="en-US" sz="2000" dirty="0">
                    <a:latin typeface="Bell MT" panose="02020503060305020303" pitchFamily="18" charset="77"/>
                  </a:rPr>
                  <a:t>provide larger Bayes evidences over the linear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OM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Bell MT" panose="02020503060305020303" pitchFamily="18" charset="77"/>
                  </a:rPr>
                  <a:t> and non-GR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HTPM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Bell MT" panose="02020503060305020303" pitchFamily="18" charset="77"/>
                  </a:rPr>
                  <a:t> for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latin typeface="Bell MT" panose="02020503060305020303" pitchFamily="18" charset="77"/>
                  </a:rPr>
                  <a:t> values</a:t>
                </a:r>
                <a:r>
                  <a:rPr lang="en-CN" sz="2000" dirty="0">
                    <a:latin typeface="Bell MT" panose="02020503060305020303" pitchFamily="18" charset="77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 err="1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IMRPhenomD</a:t>
                </a:r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 is </a:t>
                </a:r>
                <a:r>
                  <a:rPr lang="en-US" sz="2000" dirty="0">
                    <a:solidFill>
                      <a:srgbClr val="0070C0"/>
                    </a:solidFill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supported</a:t>
                </a:r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 over OMs at early starting time 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=15</m:t>
                    </m:r>
                  </m:oMath>
                </a14:m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</a:p>
              <a:p>
                <a:pPr>
                  <a:lnSpc>
                    <a:spcPct val="120000"/>
                  </a:lnSpc>
                </a:pPr>
                <a:r>
                  <a:rPr lang="en-CN" sz="2000" dirty="0"/>
                  <a:t>All other models become </a:t>
                </a:r>
                <a:r>
                  <a:rPr lang="en-CN" sz="2000" dirty="0">
                    <a:solidFill>
                      <a:srgbClr val="0070C0"/>
                    </a:solidFill>
                  </a:rPr>
                  <a:t>comparable</a:t>
                </a:r>
                <a:r>
                  <a:rPr lang="en-CN" sz="20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r>
                  <a:rPr lang="en-CN" sz="2000" dirty="0"/>
                  <a:t> onward.</a:t>
                </a:r>
              </a:p>
              <a:p>
                <a:pPr lvl="1"/>
                <a:endParaRPr lang="en-CN" sz="2000" baseline="-25000" dirty="0"/>
              </a:p>
              <a:p>
                <a:endParaRPr lang="en-CN" sz="20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CE4DAA6-3734-C3F9-1975-9C2A776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25" y="1786913"/>
                <a:ext cx="5047435" cy="4389120"/>
              </a:xfrm>
              <a:prstGeom prst="rect">
                <a:avLst/>
              </a:prstGeom>
              <a:blipFill>
                <a:blip r:embed="rId3"/>
                <a:stretch>
                  <a:fillRect l="-1504" t="-2017" r="-20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858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D5BA-CCFE-BB73-11C9-91B896DB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tone amplitudes observability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27A74-6802-91BA-919F-097F88D1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5E82-E54B-4141-98D7-0C58DD31AE53}" type="datetime1">
              <a:rPr lang="en-US" smtClean="0"/>
              <a:pPr/>
              <a:t>12/8/23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71FFC-5773-0E3C-9BA8-3740E0D9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LIGO P&amp;P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CFE61-3321-83C4-F274-C1F3C5E0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E5D1B1-A8A5-F1C3-83C7-7EB9F9A51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34" y="1555278"/>
            <a:ext cx="4882628" cy="32286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96ABF3-9366-3B3E-3B9E-374CB212E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55278"/>
            <a:ext cx="4882628" cy="3228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41610-C359-6458-563E-BFD0D02576FE}"/>
              </a:ext>
            </a:extLst>
          </p:cNvPr>
          <p:cNvSpPr txBox="1"/>
          <p:nvPr/>
        </p:nvSpPr>
        <p:spPr>
          <a:xfrm>
            <a:off x="2133600" y="5185149"/>
            <a:ext cx="81560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Bell MT" panose="02020503060305020303" pitchFamily="18" charset="77"/>
              </a:rPr>
              <a:t>For overtone models, </a:t>
            </a:r>
            <a:r>
              <a:rPr lang="en-US" sz="2000" dirty="0">
                <a:solidFill>
                  <a:srgbClr val="0070C0"/>
                </a:solidFill>
                <a:latin typeface="Bell MT" panose="02020503060305020303" pitchFamily="18" charset="77"/>
              </a:rPr>
              <a:t>confident observations </a:t>
            </a:r>
            <a:r>
              <a:rPr lang="en-US" sz="2000" dirty="0">
                <a:latin typeface="Bell MT" panose="02020503060305020303" pitchFamily="18" charset="77"/>
              </a:rPr>
              <a:t>of the N = 2, 3 overtones require </a:t>
            </a:r>
            <a:r>
              <a:rPr lang="en-US" sz="2000" dirty="0">
                <a:solidFill>
                  <a:srgbClr val="FF0000"/>
                </a:solidFill>
                <a:latin typeface="Bell MT" panose="02020503060305020303" pitchFamily="18" charset="77"/>
              </a:rPr>
              <a:t>large SNRs </a:t>
            </a:r>
            <a:r>
              <a:rPr lang="en-US" sz="2000" dirty="0">
                <a:latin typeface="Bell MT" panose="02020503060305020303" pitchFamily="18" charset="77"/>
              </a:rPr>
              <a:t>in the ringdown O(30-100).</a:t>
            </a:r>
            <a:endParaRPr lang="en-CN" sz="2000" dirty="0"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91895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D5BA-CCFE-BB73-11C9-91B896DB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test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B4FFEE-D699-8942-A75C-4D264B960F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7310" y="4212498"/>
                <a:ext cx="10533586" cy="1627470"/>
              </a:xfrm>
            </p:spPr>
            <p:txBody>
              <a:bodyPr>
                <a:normAutofit/>
              </a:bodyPr>
              <a:lstStyle/>
              <a:p>
                <a:r>
                  <a:rPr lang="en-CN" sz="2000" dirty="0"/>
                  <a:t>Testing other waveforms form SXS main catalog and ExtCCE catalog.</a:t>
                </a:r>
              </a:p>
              <a:p>
                <a:r>
                  <a:rPr lang="en-CN" sz="2000" dirty="0"/>
                  <a:t>Table showing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CN" sz="2000" dirty="0">
                    <a:solidFill>
                      <a:srgbClr val="0070C0"/>
                    </a:solidFill>
                  </a:rPr>
                  <a:t> Bayes evidence</a:t>
                </a:r>
                <a:r>
                  <a:rPr lang="en-CN" sz="2000" dirty="0"/>
                  <a:t> and </a:t>
                </a:r>
                <a:r>
                  <a:rPr lang="en-CN" sz="2000" dirty="0">
                    <a:solidFill>
                      <a:srgbClr val="0070C0"/>
                    </a:solidFill>
                  </a:rPr>
                  <a:t>bias</a:t>
                </a:r>
                <a:r>
                  <a:rPr lang="en-CN" sz="2000" dirty="0"/>
                  <a:t> in (,).</a:t>
                </a:r>
              </a:p>
              <a:p>
                <a:r>
                  <a:rPr lang="en-CN" sz="2000" dirty="0"/>
                  <a:t>Different waveform results are </a:t>
                </a:r>
                <a:r>
                  <a:rPr lang="en-CN" sz="2000" dirty="0">
                    <a:solidFill>
                      <a:srgbClr val="0070C0"/>
                    </a:solidFill>
                  </a:rPr>
                  <a:t>consistent</a:t>
                </a:r>
                <a:r>
                  <a:rPr lang="en-CN" sz="2000" dirty="0"/>
                  <a:t>.</a:t>
                </a:r>
              </a:p>
              <a:p>
                <a:r>
                  <a:rPr lang="en-CN" sz="2000" dirty="0">
                    <a:solidFill>
                      <a:srgbClr val="FF0000"/>
                    </a:solidFill>
                  </a:rPr>
                  <a:t>IMRPhenomD</a:t>
                </a:r>
                <a:r>
                  <a:rPr lang="en-CN" sz="2000" dirty="0"/>
                  <a:t> is </a:t>
                </a:r>
                <a:r>
                  <a:rPr lang="en-CN" sz="2000" dirty="0">
                    <a:solidFill>
                      <a:srgbClr val="0070C0"/>
                    </a:solidFill>
                  </a:rPr>
                  <a:t>preferred</a:t>
                </a:r>
                <a:r>
                  <a:rPr lang="en-CN" sz="2000" dirty="0"/>
                  <a:t> over OMs.</a:t>
                </a:r>
              </a:p>
              <a:p>
                <a:r>
                  <a:rPr lang="en-CN" sz="2000" dirty="0">
                    <a:solidFill>
                      <a:srgbClr val="0070C0"/>
                    </a:solidFill>
                  </a:rPr>
                  <a:t>Prior tests </a:t>
                </a:r>
                <a:r>
                  <a:rPr lang="en-CN" sz="2000" dirty="0"/>
                  <a:t>also imply </a:t>
                </a:r>
                <a:r>
                  <a:rPr lang="en-CN" sz="2000" dirty="0">
                    <a:solidFill>
                      <a:srgbClr val="0070C0"/>
                    </a:solidFill>
                  </a:rPr>
                  <a:t>robustness</a:t>
                </a:r>
                <a:r>
                  <a:rPr lang="en-CN" sz="2000" dirty="0"/>
                  <a:t> of our prior choices for different models (see in backup).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B4FFEE-D699-8942-A75C-4D264B960F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7310" y="4212498"/>
                <a:ext cx="10533586" cy="1627470"/>
              </a:xfrm>
              <a:blipFill>
                <a:blip r:embed="rId2"/>
                <a:stretch>
                  <a:fillRect l="-843" t="-6977" b="-286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27A74-6802-91BA-919F-097F88D1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5E82-E54B-4141-98D7-0C58DD31AE53}" type="datetime1">
              <a:rPr lang="en-US" smtClean="0"/>
              <a:pPr/>
              <a:t>12/8/23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71FFC-5773-0E3C-9BA8-3740E0D9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LIGO P&amp;P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CFE61-3321-83C4-F274-C1F3C5E0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EC1D28-CAAD-F373-3555-5CC6BF3C4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10" y="1142696"/>
            <a:ext cx="10204402" cy="2866558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AF883D8-58B2-82DE-FEDF-E7401B3699E6}"/>
              </a:ext>
            </a:extLst>
          </p:cNvPr>
          <p:cNvSpPr/>
          <p:nvPr/>
        </p:nvSpPr>
        <p:spPr>
          <a:xfrm>
            <a:off x="5364480" y="1256498"/>
            <a:ext cx="1377696" cy="2752756"/>
          </a:xfrm>
          <a:prstGeom prst="frame">
            <a:avLst>
              <a:gd name="adj1" fmla="val 5093"/>
            </a:avLst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C449D98-971F-D71E-9835-03FADBDB062F}"/>
              </a:ext>
            </a:extLst>
          </p:cNvPr>
          <p:cNvSpPr/>
          <p:nvPr/>
        </p:nvSpPr>
        <p:spPr>
          <a:xfrm>
            <a:off x="6827520" y="1256498"/>
            <a:ext cx="926592" cy="2752756"/>
          </a:xfrm>
          <a:prstGeom prst="frame">
            <a:avLst>
              <a:gd name="adj1" fmla="val 5093"/>
            </a:avLst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24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D5BA-CCFE-BB73-11C9-91B896DB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B4FFEE-D699-8942-A75C-4D264B960F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3626" y="1416223"/>
                <a:ext cx="10045505" cy="465765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CN" sz="2400" dirty="0"/>
                  <a:t>Nonlinear models provide </a:t>
                </a:r>
                <a:r>
                  <a:rPr lang="en-CN" sz="2400" dirty="0">
                    <a:solidFill>
                      <a:srgbClr val="FF0000"/>
                    </a:solidFill>
                  </a:rPr>
                  <a:t>comparable/better </a:t>
                </a:r>
                <a:r>
                  <a:rPr lang="en-CN" sz="2400" dirty="0"/>
                  <a:t>performance in both </a:t>
                </a:r>
                <a:r>
                  <a:rPr lang="en-CN" sz="2400" dirty="0">
                    <a:solidFill>
                      <a:srgbClr val="0070C0"/>
                    </a:solidFill>
                  </a:rPr>
                  <a:t>Bayes analysis</a:t>
                </a:r>
                <a:r>
                  <a:rPr lang="en-CN" sz="2400" dirty="0"/>
                  <a:t> and </a:t>
                </a:r>
                <a:r>
                  <a:rPr lang="en-CN" sz="2400" dirty="0">
                    <a:solidFill>
                      <a:srgbClr val="0070C0"/>
                    </a:solidFill>
                  </a:rPr>
                  <a:t>bias analysis </a:t>
                </a:r>
                <a:r>
                  <a:rPr lang="en-CN" sz="2400" dirty="0"/>
                  <a:t>when doing parameter estimation using </a:t>
                </a:r>
                <a:r>
                  <a:rPr lang="en-CN" sz="2400" dirty="0">
                    <a:solidFill>
                      <a:srgbClr val="FF0000"/>
                    </a:solidFill>
                  </a:rPr>
                  <a:t>numerical</a:t>
                </a:r>
                <a:r>
                  <a:rPr lang="en-CN" sz="2400" dirty="0"/>
                  <a:t> data.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Overtone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HTPM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start to be dominated by </a:t>
                </a:r>
                <a:r>
                  <a:rPr lang="en-US" sz="2400" dirty="0">
                    <a:solidFill>
                      <a:srgbClr val="FF0000"/>
                    </a:solidFill>
                  </a:rPr>
                  <a:t>systematics</a:t>
                </a:r>
                <a:r>
                  <a:rPr lang="en-US" sz="2400" dirty="0"/>
                  <a:t> at SNR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</m:oMath>
                </a14:m>
                <a:r>
                  <a:rPr lang="en-CN" sz="2400" dirty="0"/>
                  <a:t> 30-40</a:t>
                </a:r>
                <a:r>
                  <a:rPr lang="en-US" sz="2400" dirty="0"/>
                  <a:t>.</a:t>
                </a:r>
                <a:endParaRPr lang="en-CN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0070C0"/>
                    </a:solidFill>
                  </a:rPr>
                  <a:t>IMR</a:t>
                </a:r>
                <a:r>
                  <a:rPr lang="en-US" sz="2400" dirty="0"/>
                  <a:t> tests at the ringdown regime much less affected by systematic errors in final BH’s parameter recoveries.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Assuming overtone model, </a:t>
                </a:r>
                <a:r>
                  <a:rPr lang="en-US" sz="2400" dirty="0">
                    <a:solidFill>
                      <a:srgbClr val="0070C0"/>
                    </a:solidFill>
                  </a:rPr>
                  <a:t>confident observation </a:t>
                </a:r>
                <a:r>
                  <a:rPr lang="en-US" sz="2400" dirty="0"/>
                  <a:t>of the overtones N = 2, 3 requires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large SNRs </a:t>
                </a:r>
                <a:r>
                  <a:rPr lang="en-US" sz="2400" dirty="0"/>
                  <a:t>in the ringdown O(30-100).</a:t>
                </a:r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B4FFEE-D699-8942-A75C-4D264B960F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3626" y="1416223"/>
                <a:ext cx="10045505" cy="4657652"/>
              </a:xfrm>
              <a:blipFill>
                <a:blip r:embed="rId3"/>
                <a:stretch>
                  <a:fillRect l="-1136" t="-2446" r="-3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27A74-6802-91BA-919F-097F88D1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5E82-E54B-4141-98D7-0C58DD31AE53}" type="datetime1">
              <a:rPr lang="en-US" smtClean="0"/>
              <a:pPr/>
              <a:t>12/8/23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71FFC-5773-0E3C-9BA8-3740E0D9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LIGO P&amp;P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CFE61-3321-83C4-F274-C1F3C5E0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82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3913-77D7-40A9-843F-EA5678DEE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9559"/>
            <a:ext cx="10515600" cy="999441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F46C8E-8057-4E9E-81C6-59615B40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492875"/>
            <a:ext cx="3446584" cy="365125"/>
          </a:xfrm>
        </p:spPr>
        <p:txBody>
          <a:bodyPr/>
          <a:lstStyle/>
          <a:p>
            <a:fld id="{A56955DD-322E-4780-90CD-D2A58AA5031A}" type="datetime1">
              <a:rPr lang="en-US" smtClean="0"/>
              <a:t>12/8/23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700CB-A6CA-426B-BA37-2D1633E95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6585" y="6492875"/>
            <a:ext cx="5298832" cy="365125"/>
          </a:xfrm>
        </p:spPr>
        <p:txBody>
          <a:bodyPr/>
          <a:lstStyle/>
          <a:p>
            <a:r>
              <a:rPr lang="en-US" dirty="0"/>
              <a:t>LIGO P&amp;P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FA7BC-7BCE-42C6-ADBA-0C592BD8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5416" y="6492874"/>
            <a:ext cx="3446583" cy="365125"/>
          </a:xfrm>
        </p:spPr>
        <p:txBody>
          <a:bodyPr/>
          <a:lstStyle/>
          <a:p>
            <a:fld id="{B7CBE8AE-9389-4E4D-966C-8642C3CA71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5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D75F-74C1-72DE-EAD6-A5BD4EB99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Backup slide: prior test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7E74D-B969-EC84-0190-FDADDFE65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5E82-E54B-4141-98D7-0C58DD31AE53}" type="datetime1">
              <a:rPr lang="en-US" smtClean="0"/>
              <a:pPr/>
              <a:t>12/8/23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1EB40-1E25-8D87-9A85-890EB81B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LIGO P&amp;P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ED645-B863-E5E2-0216-3A71D25E8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0306B-CC35-81ED-8CD8-3D158EE22095}"/>
              </a:ext>
            </a:extLst>
          </p:cNvPr>
          <p:cNvSpPr txBox="1"/>
          <p:nvPr/>
        </p:nvSpPr>
        <p:spPr>
          <a:xfrm>
            <a:off x="6098362" y="5160619"/>
            <a:ext cx="460105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latin typeface="Bell MT" panose="02020503060305020303" pitchFamily="18" charset="77"/>
              </a:rPr>
              <a:t>Different prior ranges tests also prove the robustness of our choices in parameter estimation.</a:t>
            </a:r>
          </a:p>
          <a:p>
            <a:endParaRPr lang="en-CN" sz="2000" dirty="0">
              <a:latin typeface="Bell MT" panose="02020503060305020303" pitchFamily="18" charset="77"/>
            </a:endParaRPr>
          </a:p>
          <a:p>
            <a:endParaRPr lang="en-CN" sz="2000" dirty="0">
              <a:latin typeface="Bell MT" panose="02020503060305020303" pitchFamily="18" charset="77"/>
            </a:endParaRPr>
          </a:p>
          <a:p>
            <a:endParaRPr lang="en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440F9C-D2E0-A1DA-AB76-3DED40BA4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97" y="1133707"/>
            <a:ext cx="4425616" cy="4026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9B2E4D-79A4-1E1F-BBC0-50A9B76D5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67" y="959435"/>
            <a:ext cx="4197638" cy="53741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BDCE33-3CEA-4349-1343-90EBC7BBF14D}"/>
              </a:ext>
            </a:extLst>
          </p:cNvPr>
          <p:cNvSpPr txBox="1"/>
          <p:nvPr/>
        </p:nvSpPr>
        <p:spPr>
          <a:xfrm>
            <a:off x="5195073" y="1737726"/>
            <a:ext cx="18763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ell MT" panose="02020503060305020303" pitchFamily="18" charset="77"/>
              </a:rPr>
              <a:t>"Prior1", "Prior2", "Prior3" are used to denote different ranges for the final mass prior of, (0.5, 1.3), (0.7, 1.2) and (0.8, 1.1)</a:t>
            </a:r>
            <a:endParaRPr lang="en-CN" sz="2000" dirty="0"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54544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D5BA-CCFE-BB73-11C9-91B896DB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Why ringdown test?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4FFEE-D699-8942-A75C-4D264B96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248" y="4484070"/>
            <a:ext cx="10045505" cy="2241571"/>
          </a:xfrm>
        </p:spPr>
        <p:txBody>
          <a:bodyPr>
            <a:normAutofit/>
          </a:bodyPr>
          <a:lstStyle/>
          <a:p>
            <a:r>
              <a:rPr lang="en-CN" sz="2000" dirty="0"/>
              <a:t>Ringdown quasi-normal-mode (QNM) frequencies uniquely determined by the final BH’s </a:t>
            </a:r>
            <a:r>
              <a:rPr lang="en-CN" sz="2000" dirty="0">
                <a:solidFill>
                  <a:srgbClr val="0070C0"/>
                </a:solidFill>
              </a:rPr>
              <a:t>mass</a:t>
            </a:r>
            <a:r>
              <a:rPr lang="en-CN" sz="2000" dirty="0"/>
              <a:t> and </a:t>
            </a:r>
            <a:r>
              <a:rPr lang="en-CN" sz="2000" dirty="0">
                <a:solidFill>
                  <a:srgbClr val="0070C0"/>
                </a:solidFill>
              </a:rPr>
              <a:t>spin</a:t>
            </a:r>
            <a:r>
              <a:rPr lang="en-CN" sz="2000" dirty="0"/>
              <a:t> as predicted by the </a:t>
            </a:r>
            <a:r>
              <a:rPr lang="en-CN" sz="2000" dirty="0">
                <a:solidFill>
                  <a:srgbClr val="FF0000"/>
                </a:solidFill>
              </a:rPr>
              <a:t>no-hair theorem </a:t>
            </a:r>
            <a:r>
              <a:rPr lang="en-CN" sz="2000" dirty="0"/>
              <a:t>in general relativity (GR).</a:t>
            </a:r>
          </a:p>
          <a:p>
            <a:r>
              <a:rPr lang="en-CN" sz="2000" dirty="0"/>
              <a:t>Testing no-hair theorem:</a:t>
            </a:r>
          </a:p>
          <a:p>
            <a:pPr lvl="1"/>
            <a:r>
              <a:rPr lang="en-CN" sz="2000" dirty="0"/>
              <a:t>Blackhole spectroscopy</a:t>
            </a:r>
          </a:p>
          <a:p>
            <a:pPr lvl="1"/>
            <a:r>
              <a:rPr lang="en-US" sz="2000" dirty="0" err="1"/>
              <a:t>Inspiral</a:t>
            </a:r>
            <a:r>
              <a:rPr lang="en-US" sz="2000" dirty="0"/>
              <a:t>-merger-ringdown (IMR) consistency test</a:t>
            </a:r>
            <a:endParaRPr lang="en-CN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27A74-6802-91BA-919F-097F88D1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5E82-E54B-4141-98D7-0C58DD31AE53}" type="datetime1">
              <a:rPr lang="en-US" smtClean="0"/>
              <a:pPr/>
              <a:t>12/8/23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71FFC-5773-0E3C-9BA8-3740E0D9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LIGO P&amp;P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CFE61-3321-83C4-F274-C1F3C5E0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E2AD49-DE6A-7FF1-4498-2D42795A6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923" y="902483"/>
            <a:ext cx="4344986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F6CCE019-2A54-ABC8-296D-02BC5EE2B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14" y="852274"/>
            <a:ext cx="4344986" cy="352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E0AD5-A23F-B608-F1D1-52A3CC8F3451}"/>
              </a:ext>
            </a:extLst>
          </p:cNvPr>
          <p:cNvSpPr txBox="1"/>
          <p:nvPr/>
        </p:nvSpPr>
        <p:spPr>
          <a:xfrm>
            <a:off x="10917909" y="3366025"/>
            <a:ext cx="1137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dirty="0">
                <a:latin typeface="Bell MT" panose="02020503060305020303" pitchFamily="18" charset="77"/>
              </a:rPr>
              <a:t>Images credits: 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Bell MT" panose="02020503060305020303" pitchFamily="18" charset="77"/>
              </a:rPr>
              <a:t>The LIGO and Virgo Collaborations, PhysRevLett.116.061102 (2016). </a:t>
            </a:r>
            <a:endParaRPr lang="en-CN" sz="1000" dirty="0"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33171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F0BC-C5CB-0111-961D-4DAB1780E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vs. nonlinear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FF178-85AD-C976-4188-CFCB72FCB2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1490" y="3967554"/>
            <a:ext cx="5181600" cy="4351338"/>
          </a:xfrm>
        </p:spPr>
        <p:txBody>
          <a:bodyPr>
            <a:normAutofit/>
          </a:bodyPr>
          <a:lstStyle/>
          <a:p>
            <a:r>
              <a:rPr lang="en-CN" sz="2000" dirty="0"/>
              <a:t>Linear</a:t>
            </a:r>
          </a:p>
          <a:p>
            <a:pPr lvl="1" algn="l">
              <a:lnSpc>
                <a:spcPct val="100000"/>
              </a:lnSpc>
            </a:pPr>
            <a:r>
              <a:rPr lang="en-US" sz="2000" dirty="0"/>
              <a:t>Linear perturbation applied from the </a:t>
            </a:r>
            <a:r>
              <a:rPr lang="en-US" sz="2000" dirty="0">
                <a:solidFill>
                  <a:srgbClr val="0070C0"/>
                </a:solidFill>
              </a:rPr>
              <a:t>peak strain onward</a:t>
            </a:r>
            <a:r>
              <a:rPr lang="en-US" sz="2000" dirty="0"/>
              <a:t>.</a:t>
            </a:r>
          </a:p>
          <a:p>
            <a:pPr lvl="1" algn="l">
              <a:lnSpc>
                <a:spcPct val="100000"/>
              </a:lnSpc>
            </a:pPr>
            <a:r>
              <a:rPr lang="en-US" sz="2000" dirty="0">
                <a:solidFill>
                  <a:srgbClr val="FF0000"/>
                </a:solidFill>
              </a:rPr>
              <a:t>Nonlinear</a:t>
            </a:r>
            <a:r>
              <a:rPr lang="en-US" sz="2000" dirty="0"/>
              <a:t> effects observed at the merger regime become quickly  irrelevant.</a:t>
            </a:r>
          </a:p>
          <a:p>
            <a:pPr lvl="1" algn="l">
              <a:lnSpc>
                <a:spcPct val="100000"/>
              </a:lnSpc>
            </a:pPr>
            <a:r>
              <a:rPr lang="en-US" sz="2000" dirty="0"/>
              <a:t>Includes a large number of tones, typically </a:t>
            </a:r>
            <a:r>
              <a:rPr lang="en-US" sz="2000" dirty="0">
                <a:solidFill>
                  <a:srgbClr val="FF0000"/>
                </a:solidFill>
              </a:rPr>
              <a:t>N=7</a:t>
            </a:r>
            <a:r>
              <a:rPr lang="en-US" sz="2000" dirty="0"/>
              <a:t> overtone model.</a:t>
            </a:r>
            <a:endParaRPr lang="en-C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1A829-F0BE-8B82-80D9-8A19AB993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3967554"/>
            <a:ext cx="5023105" cy="4351338"/>
          </a:xfrm>
        </p:spPr>
        <p:txBody>
          <a:bodyPr/>
          <a:lstStyle/>
          <a:p>
            <a:r>
              <a:rPr lang="en-CN" sz="2000" dirty="0"/>
              <a:t>Issues in “linear” models</a:t>
            </a:r>
          </a:p>
          <a:p>
            <a:pPr lvl="1" algn="l">
              <a:lnSpc>
                <a:spcPct val="100000"/>
              </a:lnSpc>
            </a:pPr>
            <a:r>
              <a:rPr lang="en-US" sz="2000" dirty="0"/>
              <a:t>Instability of the high overtone models -- </a:t>
            </a:r>
            <a:r>
              <a:rPr lang="en-US" sz="2000" dirty="0">
                <a:solidFill>
                  <a:srgbClr val="FF0000"/>
                </a:solidFill>
              </a:rPr>
              <a:t>overfitting</a:t>
            </a:r>
            <a:r>
              <a:rPr lang="en-US" sz="2000" dirty="0"/>
              <a:t>.</a:t>
            </a:r>
          </a:p>
          <a:p>
            <a:pPr lvl="1" algn="l">
              <a:lnSpc>
                <a:spcPct val="100000"/>
              </a:lnSpc>
            </a:pPr>
            <a:r>
              <a:rPr lang="en-US" sz="2000" dirty="0"/>
              <a:t>Un-modelled nonlinearity on the dominant (l, m) = </a:t>
            </a:r>
            <a:r>
              <a:rPr lang="en-US" sz="2000" dirty="0">
                <a:solidFill>
                  <a:srgbClr val="0070C0"/>
                </a:solidFill>
              </a:rPr>
              <a:t>(2, 2) </a:t>
            </a:r>
            <a:r>
              <a:rPr lang="en-US" sz="2000" dirty="0"/>
              <a:t>mode.</a:t>
            </a:r>
          </a:p>
          <a:p>
            <a:pPr lvl="1" algn="l">
              <a:lnSpc>
                <a:spcPct val="100000"/>
              </a:lnSpc>
            </a:pPr>
            <a:r>
              <a:rPr lang="en-US" sz="2000" dirty="0"/>
              <a:t>Mode mixing, prompt emission, late tail effects, etc.</a:t>
            </a:r>
          </a:p>
          <a:p>
            <a:pPr lvl="1"/>
            <a:endParaRPr lang="en-C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A632C-EA69-C5C2-7462-DBAB242D8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2F87-B50C-456C-8165-481DEE9579A0}" type="datetime1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E570B-1995-DBBB-7A45-954E7872B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LIGO P&amp;P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35A8A-7EE3-607D-FC4B-522D8BAD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Physics - Finding Nonlinearities in Black Hole Ringdowns">
            <a:extLst>
              <a:ext uri="{FF2B5EF4-FFF2-40B4-BE49-F238E27FC236}">
                <a16:creationId xmlns:a16="http://schemas.microsoft.com/office/drawing/2014/main" id="{DE8B26AE-505B-B138-F28F-6E7B1FF5A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86" y="995039"/>
            <a:ext cx="5298832" cy="290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8B68E-E382-F16A-4564-7509F7B63262}"/>
              </a:ext>
            </a:extLst>
          </p:cNvPr>
          <p:cNvSpPr txBox="1"/>
          <p:nvPr/>
        </p:nvSpPr>
        <p:spPr>
          <a:xfrm>
            <a:off x="1499616" y="2061419"/>
            <a:ext cx="2791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dirty="0">
                <a:solidFill>
                  <a:srgbClr val="FF0000"/>
                </a:solidFill>
                <a:latin typeface="Bell MT" panose="02020503060305020303" pitchFamily="18" charset="77"/>
              </a:rPr>
              <a:t>Nonlinearity in the merger phase.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4061D-0D40-840E-7F4D-1531BBCD51C1}"/>
              </a:ext>
            </a:extLst>
          </p:cNvPr>
          <p:cNvSpPr txBox="1"/>
          <p:nvPr/>
        </p:nvSpPr>
        <p:spPr>
          <a:xfrm>
            <a:off x="10978064" y="3319872"/>
            <a:ext cx="11895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dirty="0">
                <a:latin typeface="Bell MT" panose="02020503060305020303" pitchFamily="18" charset="77"/>
              </a:rPr>
              <a:t>Image credit: </a:t>
            </a:r>
            <a:r>
              <a:rPr lang="en-US" sz="1000" dirty="0">
                <a:solidFill>
                  <a:srgbClr val="222222"/>
                </a:solidFill>
                <a:latin typeface="Bell MT" panose="02020503060305020303" pitchFamily="18" charset="77"/>
              </a:rPr>
              <a:t>APS/articles/v16/29 (2023).</a:t>
            </a:r>
            <a:endParaRPr lang="en-CN" sz="1000" dirty="0"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64996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D5BA-CCFE-BB73-11C9-91B896DB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4FFEE-D699-8942-A75C-4D264B96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771" y="1239218"/>
            <a:ext cx="9918436" cy="1299176"/>
          </a:xfrm>
        </p:spPr>
        <p:txBody>
          <a:bodyPr>
            <a:normAutofit/>
          </a:bodyPr>
          <a:lstStyle/>
          <a:p>
            <a:r>
              <a:rPr lang="en-US" sz="2000" dirty="0"/>
              <a:t>QNM overtone models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Teukolsky equation describes </a:t>
            </a:r>
            <a:r>
              <a:rPr lang="en-US" sz="2000" dirty="0">
                <a:solidFill>
                  <a:srgbClr val="0070C0"/>
                </a:solidFill>
              </a:rPr>
              <a:t>linear perturbations </a:t>
            </a:r>
            <a:r>
              <a:rPr lang="en-US" sz="2000" dirty="0"/>
              <a:t>off a </a:t>
            </a:r>
            <a:r>
              <a:rPr lang="en-US" sz="2000" dirty="0">
                <a:solidFill>
                  <a:srgbClr val="0070C0"/>
                </a:solidFill>
              </a:rPr>
              <a:t>Kerr</a:t>
            </a:r>
            <a:r>
              <a:rPr lang="en-US" sz="2000" dirty="0"/>
              <a:t> background spacetime.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Its solution is the countably infinite set of the </a:t>
            </a:r>
            <a:r>
              <a:rPr lang="en-US" sz="2000" dirty="0">
                <a:solidFill>
                  <a:srgbClr val="FF0000"/>
                </a:solidFill>
              </a:rPr>
              <a:t>complex</a:t>
            </a:r>
            <a:r>
              <a:rPr lang="en-US" sz="2000" dirty="0"/>
              <a:t> QNMs of the final (Kerr) BH.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27A74-6802-91BA-919F-097F88D1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5E82-E54B-4141-98D7-0C58DD31AE53}" type="datetime1">
              <a:rPr lang="en-US" smtClean="0"/>
              <a:pPr/>
              <a:t>12/8/23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71FFC-5773-0E3C-9BA8-3740E0D9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LIGO P&amp;P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CFE61-3321-83C4-F274-C1F3C5E0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1B490C-7911-B979-69F4-EF484E3EAE60}"/>
                  </a:ext>
                </a:extLst>
              </p:cNvPr>
              <p:cNvSpPr txBox="1"/>
              <p:nvPr/>
            </p:nvSpPr>
            <p:spPr>
              <a:xfrm>
                <a:off x="959771" y="2538394"/>
                <a:ext cx="10882771" cy="36219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>
                    <a:latin typeface="Bell MT" panose="02020503060305020303" pitchFamily="18" charset="0"/>
                  </a:rPr>
                  <a:t>The complex strain at future null infinity: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en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𝑙𝑚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𝒴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𝑙𝑚</m:t>
                          </m:r>
                        </m:sub>
                      </m:sSub>
                      <m:d>
                        <m:dPr>
                          <m:ctrlPr>
                            <a:rPr lang="en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CN" sz="2000" dirty="0">
                  <a:latin typeface="Bell MT" panose="02020503060305020303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𝒴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𝑙𝑚</m:t>
                        </m:r>
                      </m:sub>
                    </m:sSub>
                    <m:d>
                      <m:d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latin typeface="Bell MT" panose="02020503060305020303" pitchFamily="18" charset="0"/>
                  </a:rPr>
                  <a:t> are the spin-weighted spheroidal harmonics of spin weight </a:t>
                </a:r>
                <a14:m>
                  <m:oMath xmlns:m="http://schemas.openxmlformats.org/officeDocument/2006/math">
                    <m:r>
                      <a:rPr lang="en-US" sz="20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=−2.</m:t>
                    </m:r>
                  </m:oMath>
                </a14:m>
                <a:r>
                  <a:rPr lang="en-CN" sz="2000" dirty="0">
                    <a:latin typeface="Bell MT" panose="02020503060305020303" pitchFamily="18" charset="0"/>
                  </a:rPr>
                  <a:t> 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Bell MT" panose="02020503060305020303" pitchFamily="18" charset="0"/>
                  </a:rPr>
                  <a:t> for a given number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>
                    <a:latin typeface="Bell MT" panose="02020503060305020303" pitchFamily="18" charset="0"/>
                  </a:rPr>
                  <a:t> of overtones defines the linear overtone model:</a:t>
                </a:r>
                <a:endParaRPr lang="en-CN" sz="2000" dirty="0">
                  <a:latin typeface="Bell MT" panose="02020503060305020303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000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OM</m:t>
                          </m:r>
                        </m:e>
                        <m:sub>
                          <m:r>
                            <a:rPr lang="en-US" sz="200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CN" sz="2000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en-CN" sz="2000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200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CN" sz="2000" i="1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𝜄</m:t>
                          </m:r>
                          <m:d>
                            <m:dPr>
                              <m:ctrlPr>
                                <a:rPr lang="en-CN" sz="2000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N" sz="2000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CN" sz="2000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  <a:highlight>
                    <a:srgbClr val="FFFF00"/>
                  </a:highlight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latin typeface="Bell MT" panose="02020503060305020303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latin typeface="Bell MT" panose="02020503060305020303" pitchFamily="18" charset="0"/>
                  </a:rPr>
                  <a:t> is a </a:t>
                </a:r>
                <a:r>
                  <a:rPr lang="en-US" sz="2000" dirty="0">
                    <a:solidFill>
                      <a:srgbClr val="FF0000"/>
                    </a:solidFill>
                    <a:latin typeface="Bell MT" panose="02020503060305020303" pitchFamily="18" charset="0"/>
                  </a:rPr>
                  <a:t>reference time</a:t>
                </a:r>
                <a:r>
                  <a:rPr lang="en-US" sz="2000" dirty="0">
                    <a:latin typeface="Bell MT" panose="02020503060305020303" pitchFamily="18" charset="0"/>
                  </a:rPr>
                  <a:t>.</a:t>
                </a:r>
                <a:endParaRPr lang="en-CN" sz="2000" dirty="0"/>
              </a:p>
            </p:txBody>
          </p:sp>
        </mc:Choice>
        <mc:Fallback xmlns="">
          <p:sp useBgFill="1"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1B490C-7911-B979-69F4-EF484E3EA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1" y="2538394"/>
                <a:ext cx="10882771" cy="3621954"/>
              </a:xfrm>
              <a:prstGeom prst="rect">
                <a:avLst/>
              </a:prstGeom>
              <a:blipFill>
                <a:blip r:embed="rId2"/>
                <a:stretch>
                  <a:fillRect l="-583" t="-16376" b="-271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401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D3386-6F75-5FEE-F8A3-3C43A182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Nonlinear models &amp; non-GR model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3FB2D-C681-2176-D288-F0A46AEEB8E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329" y="987672"/>
                <a:ext cx="3557016" cy="4351338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CN" sz="3600" dirty="0">
                    <a:latin typeface="Bell MT" panose="02020503060305020303" pitchFamily="18" charset="77"/>
                  </a:rPr>
                  <a:t>IMR models</a:t>
                </a:r>
              </a:p>
              <a:p>
                <a:pPr lvl="1" algn="l">
                  <a:lnSpc>
                    <a:spcPct val="120000"/>
                  </a:lnSpc>
                </a:pPr>
                <a:r>
                  <a:rPr lang="en-US" sz="3600" dirty="0">
                    <a:latin typeface="Bell MT" panose="02020503060305020303" pitchFamily="18" charset="77"/>
                  </a:rPr>
                  <a:t>Calibrated to </a:t>
                </a:r>
                <a:r>
                  <a:rPr lang="en-US" sz="3600" dirty="0">
                    <a:solidFill>
                      <a:srgbClr val="0070C0"/>
                    </a:solidFill>
                    <a:latin typeface="Bell MT" panose="02020503060305020303" pitchFamily="18" charset="77"/>
                  </a:rPr>
                  <a:t>NR waveforms</a:t>
                </a:r>
                <a:r>
                  <a:rPr lang="en-US" sz="3600" dirty="0">
                    <a:latin typeface="Bell MT" panose="02020503060305020303" pitchFamily="18" charset="77"/>
                  </a:rPr>
                  <a:t>, which depend solely on the </a:t>
                </a:r>
                <a:r>
                  <a:rPr lang="en-US" sz="3600" dirty="0">
                    <a:solidFill>
                      <a:srgbClr val="FF0000"/>
                    </a:solidFill>
                    <a:latin typeface="Bell MT" panose="02020503060305020303" pitchFamily="18" charset="77"/>
                  </a:rPr>
                  <a:t>progenitors' parameters</a:t>
                </a:r>
                <a:r>
                  <a:rPr lang="en-US" sz="3600" dirty="0">
                    <a:latin typeface="Bell MT" panose="02020503060305020303" pitchFamily="18" charset="77"/>
                  </a:rPr>
                  <a:t>.</a:t>
                </a:r>
              </a:p>
              <a:p>
                <a:pPr lvl="1" algn="l">
                  <a:lnSpc>
                    <a:spcPct val="120000"/>
                  </a:lnSpc>
                </a:pPr>
                <a:r>
                  <a:rPr lang="en-US" sz="3600" dirty="0">
                    <a:latin typeface="Bell MT" panose="02020503060305020303" pitchFamily="18" charset="77"/>
                  </a:rPr>
                  <a:t>After calibration, required fewer input parameters than the overtone models</a:t>
                </a:r>
                <a:endParaRPr lang="en-CN" sz="3600" dirty="0">
                  <a:latin typeface="Bell MT" panose="02020503060305020303" pitchFamily="18" charset="7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CN" sz="3600" dirty="0">
                    <a:latin typeface="Bell MT" panose="02020503060305020303" pitchFamily="18" charset="77"/>
                  </a:rPr>
                  <a:t>We use </a:t>
                </a:r>
                <a:r>
                  <a:rPr lang="en-US" sz="3600" dirty="0">
                    <a:solidFill>
                      <a:srgbClr val="0070C0"/>
                    </a:solidFill>
                    <a:latin typeface="Bell MT" panose="02020503060305020303" pitchFamily="18" charset="77"/>
                  </a:rPr>
                  <a:t>non-</a:t>
                </a:r>
                <a:r>
                  <a:rPr lang="en-US" sz="3600" dirty="0" err="1">
                    <a:solidFill>
                      <a:srgbClr val="0070C0"/>
                    </a:solidFill>
                    <a:latin typeface="Bell MT" panose="02020503060305020303" pitchFamily="18" charset="77"/>
                  </a:rPr>
                  <a:t>precessing</a:t>
                </a:r>
                <a:r>
                  <a:rPr lang="en-US" sz="3600" dirty="0">
                    <a:latin typeface="Bell MT" panose="02020503060305020303" pitchFamily="18" charset="77"/>
                  </a:rPr>
                  <a:t> </a:t>
                </a:r>
                <a:r>
                  <a:rPr lang="en-US" sz="3600" dirty="0" err="1">
                    <a:solidFill>
                      <a:srgbClr val="FF0000"/>
                    </a:solidFill>
                    <a:latin typeface="Bell MT" panose="02020503060305020303" pitchFamily="18" charset="77"/>
                  </a:rPr>
                  <a:t>IMRPhenomD</a:t>
                </a:r>
                <a:r>
                  <a:rPr lang="en-US" sz="3600" dirty="0">
                    <a:latin typeface="Bell MT" panose="02020503060305020303" pitchFamily="18" charset="77"/>
                  </a:rPr>
                  <a:t> waveform model for this work.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3600" dirty="0">
                    <a:solidFill>
                      <a:srgbClr val="FF0000"/>
                    </a:solidFill>
                    <a:latin typeface="Bell MT" panose="02020503060305020303" pitchFamily="18" charset="77"/>
                  </a:rPr>
                  <a:t>4</a:t>
                </a:r>
                <a:r>
                  <a:rPr lang="en-US" sz="3600" dirty="0">
                    <a:latin typeface="Bell MT" panose="02020503060305020303" pitchFamily="18" charset="77"/>
                  </a:rPr>
                  <a:t> real parameters: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sz="3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0" i="1" smtClean="0">
                            <a:effectLst/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3600" b="0" i="1" smtClean="0">
                            <a:effectLst/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36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sup>
                    </m:sSubSup>
                    <m:r>
                      <a:rPr lang="en-US" sz="36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 </m:t>
                    </m:r>
                    <m:sSubSup>
                      <m:sSubSupPr>
                        <m:ctrlPr>
                          <a:rPr lang="en-CN" sz="3600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36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36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, and phase.</a:t>
                </a:r>
                <a:endParaRPr lang="en-CN" sz="3600" dirty="0">
                  <a:latin typeface="Bell MT" panose="02020503060305020303" pitchFamily="18" charset="77"/>
                </a:endParaRPr>
              </a:p>
              <a:p>
                <a:pPr lvl="1"/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3FB2D-C681-2176-D288-F0A46AEEB8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329" y="987672"/>
                <a:ext cx="3557016" cy="4351338"/>
              </a:xfrm>
              <a:blipFill>
                <a:blip r:embed="rId2"/>
                <a:stretch>
                  <a:fillRect l="-2135" t="-2035" r="-2491" b="-11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F5341E9-8FAE-D22B-6DD3-7C2ED952B9B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219195" y="987672"/>
                <a:ext cx="3753612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2400"/>
                  </a:lnSpc>
                </a:pPr>
                <a:r>
                  <a:rPr lang="en-CN" sz="2000" dirty="0"/>
                  <a:t>Toy models</a:t>
                </a:r>
              </a:p>
              <a:p>
                <a:pPr lvl="1" algn="l">
                  <a:lnSpc>
                    <a:spcPct val="100000"/>
                  </a:lnSpc>
                </a:pPr>
                <a:r>
                  <a:rPr lang="en-US" sz="2000" dirty="0"/>
                  <a:t>Time coordinate transformation models (TCTMs).</a:t>
                </a:r>
              </a:p>
              <a:p>
                <a:pPr lvl="1" algn="l">
                  <a:lnSpc>
                    <a:spcPct val="100000"/>
                  </a:lnSpc>
                </a:pPr>
                <a:r>
                  <a:rPr lang="en-US" sz="2000" dirty="0"/>
                  <a:t>Nonlinear modification at early times. </a:t>
                </a:r>
              </a:p>
              <a:p>
                <a:pPr lvl="1" algn="l">
                  <a:lnSpc>
                    <a:spcPct val="100000"/>
                  </a:lnSpc>
                </a:pPr>
                <a:r>
                  <a:rPr lang="en-US" sz="2000" dirty="0"/>
                  <a:t>Asymptotically recovering the linear model at later times.</a:t>
                </a:r>
                <a:endParaRPr lang="en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0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TCTM</m:t>
                          </m:r>
                        </m:e>
                        <m:sub>
                          <m:r>
                            <a:rPr lang="en-US" sz="200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00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)≡</m:t>
                      </m:r>
                      <m:sSub>
                        <m:sSubPr>
                          <m:ctrlPr>
                            <a:rPr lang="en-CN" sz="20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OM</m:t>
                          </m:r>
                        </m:e>
                        <m:sub>
                          <m:r>
                            <a:rPr lang="en-US" sz="200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CN" sz="20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CN" sz="2000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00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N" sz="2000" dirty="0">
                  <a:highlight>
                    <a:srgbClr val="FFFF00"/>
                  </a:highlight>
                </a:endParaRPr>
              </a:p>
              <a:p>
                <a:pPr marL="114300">
                  <a:lnSpc>
                    <a:spcPts val="2400"/>
                  </a:lnSpc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are two constant parameters to be determined. </a:t>
                </a:r>
              </a:p>
              <a:p>
                <a:pPr>
                  <a:lnSpc>
                    <a:spcPts val="2400"/>
                  </a:lnSpc>
                </a:pPr>
                <a14:m>
                  <m:oMath xmlns:m="http://schemas.openxmlformats.org/officeDocument/2006/math">
                    <m:r>
                      <a:rPr lang="en-US" sz="2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en-CN" sz="2000" dirty="0">
                    <a:solidFill>
                      <a:srgbClr val="FF0000"/>
                    </a:solidFill>
                  </a:rPr>
                  <a:t> </a:t>
                </a:r>
                <a:r>
                  <a:rPr lang="en-CN" sz="2000" dirty="0"/>
                  <a:t>real parameters: </a:t>
                </a:r>
                <a:r>
                  <a:rPr lang="en-US" sz="2000" dirty="0"/>
                  <a:t>the final mass and spin,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complex tone amplitudes.</a:t>
                </a:r>
                <a:endParaRPr lang="en-CN" sz="2000" dirty="0"/>
              </a:p>
              <a:p>
                <a:endParaRPr lang="en-CN" sz="2000" dirty="0">
                  <a:latin typeface="Bell MT" panose="02020503060305020303" pitchFamily="18" charset="77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F5341E9-8FAE-D22B-6DD3-7C2ED952B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219195" y="987672"/>
                <a:ext cx="3753612" cy="4351338"/>
              </a:xfrm>
              <a:blipFill>
                <a:blip r:embed="rId3"/>
                <a:stretch>
                  <a:fillRect l="-2365" t="-2035" r="-1689" b="-215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530A6-33C1-D1C5-233C-DB686B2A3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2F87-B50C-456C-8165-481DEE9579A0}" type="datetime1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A9B60-E953-218B-4CBE-708F9A96A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LIGO P&amp;P presentation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48C1A-9AD8-1605-1608-3D0368A7F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25964CE-A9BE-B5AC-7029-BDB252D1A2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96657" y="1008880"/>
                <a:ext cx="3557016" cy="53128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28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1pPr>
                <a:lvl2pPr marL="685800" indent="-228600" algn="just" defTabSz="914400" rtl="0" eaLnBrk="1" latinLnBrk="0" hangingPunct="1">
                  <a:lnSpc>
                    <a:spcPct val="70000"/>
                  </a:lnSpc>
                  <a:spcBef>
                    <a:spcPts val="6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N" sz="2400" dirty="0"/>
                  <a:t>Non-GR models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Highest-tone perturbation models</a:t>
                </a:r>
                <a:endParaRPr lang="en-CN" dirty="0"/>
              </a:p>
              <a:p>
                <a:pPr lvl="1">
                  <a:lnSpc>
                    <a:spcPct val="110000"/>
                  </a:lnSpc>
                </a:pPr>
                <a:r>
                  <a:rPr lang="en-CN" dirty="0">
                    <a:solidFill>
                      <a:srgbClr val="0070C0"/>
                    </a:solidFill>
                  </a:rPr>
                  <a:t>Deviation</a:t>
                </a:r>
                <a:r>
                  <a:rPr lang="en-CN" dirty="0"/>
                  <a:t> to the QNM spectrum.</a:t>
                </a:r>
              </a:p>
              <a:p>
                <a:pPr lvl="1" algn="l">
                  <a:lnSpc>
                    <a:spcPct val="110000"/>
                  </a:lnSpc>
                </a:pPr>
                <a:r>
                  <a:rPr lang="en-US" dirty="0"/>
                  <a:t>Popular in spectroscopic studies. </a:t>
                </a:r>
                <a:endParaRPr lang="en-CN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CN" sz="2400" i="1" smtClean="0">
                              <a:effectLst/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sSub>
                              <m:sSubPr>
                                <m:ctrlPr>
                                  <a:rPr lang="en-CN" sz="2400" i="1">
                                    <a:effectLst/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effectLst/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HTPM</m:t>
                                </m:r>
                              </m:e>
                              <m:sub>
                                <m:r>
                                  <a:rPr lang="en-US" sz="2400" i="1">
                                    <a:effectLst/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400">
                                <a:effectLst/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⁡(</m:t>
                            </m:r>
                            <m:r>
                              <a:rPr lang="en-US" sz="2400" i="1">
                                <a:effectLst/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2400">
                                <a:effectLst/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)≡</m:t>
                            </m:r>
                            <m:sSub>
                              <m:sSubPr>
                                <m:ctrlPr>
                                  <a:rPr lang="en-CN" sz="2400" i="1">
                                    <a:effectLst/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effectLst/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OM</m:t>
                                </m:r>
                              </m:e>
                              <m:sub>
                                <m:r>
                                  <a:rPr lang="en-US" sz="2400" i="1">
                                    <a:effectLst/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en-US" sz="2400" i="1">
                                    <a:effectLst/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400">
                                    <a:effectLst/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effectLst/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effectLst/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2400">
                                <a:effectLst/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)+</m:t>
                            </m:r>
                          </m:e>
                        </m:mr>
                        <m:mr>
                          <m:e/>
                          <m:e>
                            <m:eqArr>
                              <m:eqArrPr>
                                <m:ctrlPr>
                                  <a:rPr lang="en-CN" sz="2400" i="1">
                                    <a:effectLst/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>
                                <m:box>
                                  <m:boxPr>
                                    <m:ctrlPr>
                                      <a:rPr lang="en-CN" sz="2400" i="1"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boxPr>
                                  <m:e>
                                    <m:r>
                                      <a:rPr lang="en-US" sz="2400"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e>
                                </m:box>
                                <m:sSub>
                                  <m:sSubPr>
                                    <m:ctrlPr>
                                      <a:rPr lang="en-CN" sz="2400" i="1"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CN" sz="2400" i="1"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𝜄</m:t>
                                    </m:r>
                                    <m:d>
                                      <m:dPr>
                                        <m:ctrlPr>
                                          <a:rPr lang="en-CN" sz="2400" i="1">
                                            <a:effectLst/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effectLst/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400" i="1">
                                            <a:effectLst/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CN" sz="2400" i="1">
                                                <a:effectLst/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effectLst/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effectLst/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CN" sz="2400" i="1">
                                            <a:effectLst/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effectLst/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effectLst/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22</m:t>
                                        </m:r>
                                        <m:r>
                                          <a:rPr lang="en-US" sz="2400" i="1">
                                            <a:effectLst/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CN" sz="2400" i="1">
                                            <a:effectLst/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>
                                            <a:effectLst/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1+</m:t>
                                        </m:r>
                                        <m:sSub>
                                          <m:sSubPr>
                                            <m:ctrlPr>
                                              <a:rPr lang="en-CN" sz="2400" i="1">
                                                <a:effectLst/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effectLst/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effectLst/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N" sz="2400" i="1"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CN" sz="2400" i="1">
                                            <a:effectLst/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effectLst/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400" i="1">
                                            <a:effectLst/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CN" sz="2400" i="1">
                                                <a:effectLst/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effectLst/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effectLst/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400">
                                        <a:effectLst/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/</m:t>
                                    </m:r>
                                    <m:d>
                                      <m:dPr>
                                        <m:ctrlPr>
                                          <a:rPr lang="en-CN" sz="2400" i="1">
                                            <a:effectLst/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N" sz="2400" i="1">
                                                <a:effectLst/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effectLst/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>
                                                <a:effectLst/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22</m:t>
                                            </m:r>
                                            <m:r>
                                              <a:rPr lang="en-US" sz="2400" i="1">
                                                <a:effectLst/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CN" sz="2400" i="1">
                                                <a:effectLst/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>
                                                <a:effectLst/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1+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CN" sz="2400" i="1">
                                                    <a:effectLst/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effectLst/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𝛽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effectLst/>
                                                    <a:highlight>
                                                      <a:srgbClr val="FFFF00"/>
                                                    </a:highlight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𝑁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sup>
                                </m:sSup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CN" sz="2400" dirty="0">
                  <a:highlight>
                    <a:srgbClr val="FFFF00"/>
                  </a:highlight>
                </a:endParaRPr>
              </a:p>
              <a:p>
                <a:pPr marL="114300">
                  <a:lnSpc>
                    <a:spcPts val="24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400" dirty="0"/>
                  <a:t> are the oscillation frequency and damping time perturbation parameters </a:t>
                </a:r>
              </a:p>
              <a:p>
                <a:pPr marL="114300">
                  <a:lnSpc>
                    <a:spcPts val="2400"/>
                  </a:lnSpc>
                </a:pP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en-CN" sz="2400" dirty="0">
                    <a:solidFill>
                      <a:srgbClr val="FF0000"/>
                    </a:solidFill>
                  </a:rPr>
                  <a:t> </a:t>
                </a:r>
                <a:r>
                  <a:rPr lang="en-CN" sz="2400" dirty="0"/>
                  <a:t>real parameters: </a:t>
                </a:r>
                <a:r>
                  <a:rPr lang="en-US" sz="2400" dirty="0"/>
                  <a:t>final mass, spin,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complex tone amplitudes.</a:t>
                </a:r>
                <a:endParaRPr lang="en-CN" sz="2400" dirty="0"/>
              </a:p>
              <a:p>
                <a:pPr marL="114300">
                  <a:lnSpc>
                    <a:spcPts val="2400"/>
                  </a:lnSpc>
                </a:pPr>
                <a:endParaRPr lang="en-CN" sz="2000" dirty="0"/>
              </a:p>
              <a:p>
                <a:pPr marL="0" indent="0">
                  <a:lnSpc>
                    <a:spcPts val="2400"/>
                  </a:lnSpc>
                  <a:buNone/>
                </a:pPr>
                <a:endParaRPr lang="en-CN" sz="2000" dirty="0"/>
              </a:p>
              <a:p>
                <a:pPr lvl="1">
                  <a:lnSpc>
                    <a:spcPct val="10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25964CE-A9BE-B5AC-7029-BDB252D1A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57" y="1008880"/>
                <a:ext cx="3557016" cy="5312897"/>
              </a:xfrm>
              <a:prstGeom prst="rect">
                <a:avLst/>
              </a:prstGeom>
              <a:blipFill>
                <a:blip r:embed="rId4"/>
                <a:stretch>
                  <a:fillRect l="-2491" t="-2864" r="-1779" b="-9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D5BA-CCFE-BB73-11C9-91B896DB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27A74-6802-91BA-919F-097F88D1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5E82-E54B-4141-98D7-0C58DD31AE53}" type="datetime1">
              <a:rPr lang="en-US" smtClean="0"/>
              <a:pPr/>
              <a:t>12/8/23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71FFC-5773-0E3C-9BA8-3740E0D9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LIGO P&amp;P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CFE61-3321-83C4-F274-C1F3C5E0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DA2373C2-7E8B-5E0D-8BDD-63B0B8420D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3247" y="1021151"/>
                <a:ext cx="10045505" cy="5311915"/>
              </a:xfrm>
            </p:spPr>
            <p:txBody>
              <a:bodyPr/>
              <a:lstStyle/>
              <a:p>
                <a:r>
                  <a:rPr lang="en-CN" sz="2000" dirty="0">
                    <a:latin typeface="Bell MT" panose="02020503060305020303" pitchFamily="18" charset="77"/>
                  </a:rPr>
                  <a:t>Mismatch (typically used in comparisons to NR data):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ℳ</m:t>
                      </m:r>
                      <m:r>
                        <a:rPr lang="en-US" sz="20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C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CN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N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NR</m:t>
                                  </m:r>
                                </m:sub>
                              </m:sSub>
                              <m:r>
                                <a:rPr lang="en-US" sz="20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CN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N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N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N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NR</m:t>
                                      </m:r>
                                    </m:sub>
                                  </m:sSub>
                                  <m:r>
                                    <a:rPr lang="en-US" sz="20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∣</m:t>
                                  </m:r>
                                  <m:sSub>
                                    <m:sSubPr>
                                      <m:ctrlPr>
                                        <a:rPr lang="en-CN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NR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N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N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000" i="1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0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∣</m:t>
                                  </m:r>
                                  <m:sSub>
                                    <m:sSubPr>
                                      <m:ctrlPr>
                                        <a:rPr lang="en-CN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000" i="1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CN" sz="2000" dirty="0">
                  <a:effectLst/>
                  <a:latin typeface="Bell MT" panose="02020503060305020303" pitchFamily="18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W</a:t>
                </a:r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e compare between our model for the strain </a:t>
                </a:r>
                <a:r>
                  <a:rPr lang="en-US" sz="2000" dirty="0">
                    <a:solidFill>
                      <a:srgbClr val="FF0000"/>
                    </a:solidFill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22 mode</a:t>
                </a:r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, and the corresponding </a:t>
                </a:r>
                <a:r>
                  <a:rPr lang="en-US" sz="2000" dirty="0">
                    <a:solidFill>
                      <a:srgbClr val="0070C0"/>
                    </a:solidFill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numerical data</a:t>
                </a:r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NR</m:t>
                        </m:r>
                      </m:sub>
                    </m:sSub>
                    <m:r>
                      <a:rPr lang="en-US" sz="20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, with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20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∣</m:t>
                      </m:r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20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⟩=</m:t>
                      </m:r>
                      <m:r>
                        <m:rPr>
                          <m:sty m:val="p"/>
                        </m:rPr>
                        <a:rPr lang="en-US" sz="20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Re</m:t>
                      </m:r>
                      <m:r>
                        <a:rPr lang="en-US" sz="20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⁡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en-C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CN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CN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r>
                            <a:rPr lang="en-US" sz="20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 </m:t>
                          </m:r>
                        </m:e>
                      </m:nary>
                      <m:sSup>
                        <m:sSupPr>
                          <m:ctrlPr>
                            <a:rPr lang="en-C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20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20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20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20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20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CN" sz="2000" dirty="0">
                  <a:effectLst/>
                  <a:latin typeface="Bell MT" panose="02020503060305020303" pitchFamily="18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 mark the fit starting and ending time, respectively.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ℳ</m:t>
                    </m:r>
                  </m:oMath>
                </a14:m>
                <a:r>
                  <a:rPr lang="en-US" sz="2000" dirty="0"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 varies between 0 and 1.</a:t>
                </a:r>
                <a:endParaRPr lang="en-CN" sz="2000" dirty="0">
                  <a:latin typeface="Bell MT" panose="02020503060305020303" pitchFamily="18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CN" sz="2000" dirty="0">
                    <a:solidFill>
                      <a:srgbClr val="FF0000"/>
                    </a:solidFill>
                    <a:latin typeface="Bell MT" panose="02020503060305020303" pitchFamily="18" charset="77"/>
                  </a:rPr>
                  <a:t>Bias of recovery </a:t>
                </a:r>
                <a:r>
                  <a:rPr lang="en-CN" sz="2000" dirty="0">
                    <a:latin typeface="Bell MT" panose="02020503060305020303" pitchFamily="18" charset="77"/>
                  </a:rPr>
                  <a:t>of remnant BH’s mass and spin (dimensionless):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N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N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N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fit</m:t>
                                          </m:r>
                                        </m:sup>
                                      </m:sSub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true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N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N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CN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fit</m:t>
                                      </m:r>
                                    </m:sup>
                                  </m:sSub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CN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true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</m:e>
                      </m:rad>
                    </m:oMath>
                  </m:oMathPara>
                </a14:m>
                <a:endParaRPr lang="en-CN" sz="1600" dirty="0">
                  <a:latin typeface="Bell MT" panose="02020503060305020303" pitchFamily="18" charset="77"/>
                </a:endParaRPr>
              </a:p>
              <a:p>
                <a:r>
                  <a:rPr lang="en-CN" sz="2000" dirty="0">
                    <a:latin typeface="Bell MT" panose="02020503060305020303" pitchFamily="18" charset="77"/>
                  </a:rPr>
                  <a:t>Posterior probablity for </a:t>
                </a: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model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with parameters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N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given the data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(here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CN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NR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), </a:t>
                </a:r>
                <a:endParaRPr lang="en-CN" sz="2000" dirty="0">
                  <a:latin typeface="Bell MT" panose="02020503060305020303" pitchFamily="18" charset="77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C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∣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C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CN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acc>
                            <m:accPr>
                              <m:chr m:val="⃗"/>
                              <m:ctrlPr>
                                <a:rPr lang="en-CN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CN" sz="20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en-CN" sz="2000" dirty="0">
                  <a:latin typeface="Bell MT" panose="02020503060305020303" pitchFamily="18" charset="77"/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DA2373C2-7E8B-5E0D-8BDD-63B0B8420D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3247" y="1021151"/>
                <a:ext cx="10045505" cy="5311915"/>
              </a:xfrm>
              <a:blipFill>
                <a:blip r:embed="rId3"/>
                <a:stretch>
                  <a:fillRect l="-884" t="-2148" r="-6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62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D5BA-CCFE-BB73-11C9-91B896DB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tests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27A74-6802-91BA-919F-097F88D1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5E82-E54B-4141-98D7-0C58DD31AE53}" type="datetime1">
              <a:rPr lang="en-US" smtClean="0"/>
              <a:pPr/>
              <a:t>12/8/23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71FFC-5773-0E3C-9BA8-3740E0D9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LIGO P&amp;P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CFE61-3321-83C4-F274-C1F3C5E0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EB7E1EC-18FD-67B2-A1B7-97A2F03BD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3246" y="5258895"/>
                <a:ext cx="10045505" cy="840388"/>
              </a:xfrm>
            </p:spPr>
            <p:txBody>
              <a:bodyPr>
                <a:noAutofit/>
              </a:bodyPr>
              <a:lstStyle/>
              <a:p>
                <a:r>
                  <a:rPr lang="en-CN" sz="2000" dirty="0">
                    <a:solidFill>
                      <a:srgbClr val="FF0000"/>
                    </a:solidFill>
                  </a:rPr>
                  <a:t>Grid method </a:t>
                </a:r>
                <a:r>
                  <a:rPr lang="en-CN" sz="2000" dirty="0"/>
                  <a:t>on mass and spin (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CN" sz="2000" dirty="0"/>
                  <a:t>) --- linear fitting implemented at each grid point, then find minimum mismatch using </a:t>
                </a:r>
                <a:r>
                  <a:rPr lang="en-CN" sz="2000" dirty="0">
                    <a:solidFill>
                      <a:srgbClr val="0070C0"/>
                    </a:solidFill>
                  </a:rPr>
                  <a:t>bisection</a:t>
                </a:r>
                <a:r>
                  <a:rPr lang="en-CN" sz="2000" dirty="0"/>
                  <a:t>.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EB7E1EC-18FD-67B2-A1B7-97A2F03BD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3246" y="5258895"/>
                <a:ext cx="10045505" cy="840388"/>
              </a:xfrm>
              <a:blipFill>
                <a:blip r:embed="rId2"/>
                <a:stretch>
                  <a:fillRect l="-884" t="-149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9603A26-8C3B-0908-0161-3C47703CA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1" y="1178911"/>
            <a:ext cx="10774658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36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B4FFEE-D699-8942-A75C-4D264B960F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7307" y="1839730"/>
                <a:ext cx="5269410" cy="2277991"/>
              </a:xfrm>
            </p:spPr>
            <p:txBody>
              <a:bodyPr>
                <a:normAutofit/>
              </a:bodyPr>
              <a:lstStyle/>
              <a:p>
                <a:r>
                  <a:rPr lang="en-CN" sz="2000" dirty="0"/>
                  <a:t>Sampling using </a:t>
                </a:r>
                <a:r>
                  <a:rPr lang="en-CN" sz="2000" i="1" dirty="0"/>
                  <a:t>dynesty</a:t>
                </a:r>
                <a:r>
                  <a:rPr lang="en-US" sz="2000" dirty="0"/>
                  <a:t> package.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Likelihood function in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time domain</a:t>
                </a:r>
                <a:r>
                  <a:rPr lang="en-US" sz="2000" dirty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Assuming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constant noise spectrum </a:t>
                </a:r>
                <a:r>
                  <a:rPr lang="en-US" sz="2000" dirty="0"/>
                  <a:t>in relevant frequency range. Consequently, an </a:t>
                </a:r>
                <a:r>
                  <a:rPr lang="en-US" sz="2000" dirty="0">
                    <a:solidFill>
                      <a:srgbClr val="FF0000"/>
                    </a:solidFill>
                  </a:rPr>
                  <a:t>o</a:t>
                </a:r>
                <a:r>
                  <a:rPr lang="en-CN" sz="2000" dirty="0">
                    <a:solidFill>
                      <a:srgbClr val="FF0000"/>
                    </a:solidFill>
                  </a:rPr>
                  <a:t>ptimal SNR </a:t>
                </a:r>
                <a14:m>
                  <m:oMath xmlns:m="http://schemas.openxmlformats.org/officeDocument/2006/math">
                    <m:r>
                      <a:rPr lang="en-US" sz="20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CN" sz="2000" dirty="0"/>
                  <a:t> is set as well.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B4FFEE-D699-8942-A75C-4D264B960F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7307" y="1839730"/>
                <a:ext cx="5269410" cy="2277991"/>
              </a:xfrm>
              <a:blipFill>
                <a:blip r:embed="rId2"/>
                <a:stretch>
                  <a:fillRect l="-1683" t="-5000" r="-9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173D5BA-CCFE-BB73-11C9-91B896DB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27A74-6802-91BA-919F-097F88D1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5E82-E54B-4141-98D7-0C58DD31AE53}" type="datetime1">
              <a:rPr lang="en-US" smtClean="0"/>
              <a:pPr/>
              <a:t>12/8/23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71FFC-5773-0E3C-9BA8-3740E0D9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LIGO P&amp;P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CFE61-3321-83C4-F274-C1F3C5E0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EF67717-B2C7-8A05-2385-C03AA0353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513" y="1654374"/>
            <a:ext cx="4901774" cy="19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65C73B-2DD4-BCD7-B86A-5FC5EBBD0E84}"/>
                  </a:ext>
                </a:extLst>
              </p:cNvPr>
              <p:cNvSpPr txBox="1"/>
              <p:nvPr/>
            </p:nvSpPr>
            <p:spPr>
              <a:xfrm>
                <a:off x="891821" y="4265647"/>
                <a:ext cx="10408356" cy="1587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∣</m:t>
                    </m:r>
                    <m:acc>
                      <m:accPr>
                        <m:chr m:val="⃗"/>
                        <m:ctrlPr>
                          <a:rPr lang="en-CN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exp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⁡</m:t>
                    </m:r>
                    <m:d>
                      <m:dPr>
                        <m:begChr m:val="["/>
                        <m:endChr m:val="]"/>
                        <m:ctrlPr>
                          <a:rPr lang="en-CN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N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CN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⟨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CN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)∣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CN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)⟩</m:t>
                            </m:r>
                          </m:num>
                          <m:den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2⟨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)∣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)⟩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CN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 denotes the strain </a:t>
                </a:r>
                <a:r>
                  <a:rPr lang="en-US" sz="2000" dirty="0">
                    <a:solidFill>
                      <a:srgbClr val="FF0000"/>
                    </a:solidFill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22 mode </a:t>
                </a:r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from model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 with particular parameters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N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, evaluated at time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0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 is the time-domain NR strain (</a:t>
                </a:r>
                <a:r>
                  <a:rPr lang="en-US" sz="2000" dirty="0">
                    <a:solidFill>
                      <a:srgbClr val="0070C0"/>
                    </a:solidFill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zero noise realization</a:t>
                </a:r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) for the </a:t>
                </a:r>
                <a:r>
                  <a:rPr lang="en-US" sz="2000" dirty="0">
                    <a:solidFill>
                      <a:srgbClr val="FF0000"/>
                    </a:solidFill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22 mode</a:t>
                </a:r>
                <a:r>
                  <a:rPr lang="en-US" sz="2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en-CN" sz="2000" dirty="0">
                  <a:effectLst/>
                  <a:latin typeface="Bell MT" panose="02020503060305020303" pitchFamily="18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65C73B-2DD4-BCD7-B86A-5FC5EBBD0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21" y="4265647"/>
                <a:ext cx="10408356" cy="1587550"/>
              </a:xfrm>
              <a:prstGeom prst="rect">
                <a:avLst/>
              </a:prstGeom>
              <a:blipFill>
                <a:blip r:embed="rId4"/>
                <a:stretch>
                  <a:fillRect l="-6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801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D5BA-CCFE-BB73-11C9-91B896DB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analysis</a:t>
            </a:r>
            <a:endParaRPr lang="en-C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AD7A7A-B0D1-AA20-CFA2-149BA90FE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76" y="1443513"/>
            <a:ext cx="4859082" cy="39709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27A74-6802-91BA-919F-097F88D1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5E82-E54B-4141-98D7-0C58DD31AE53}" type="datetime1">
              <a:rPr lang="en-US" smtClean="0"/>
              <a:pPr/>
              <a:t>12/8/23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71FFC-5773-0E3C-9BA8-3740E0D9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LIGO P&amp;P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CFE61-3321-83C4-F274-C1F3C5E0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E8AE-9389-4E4D-966C-8642C3CA71EB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C01D4C7-036F-8DA4-F71F-19A4D1B4E1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319" y="1169457"/>
                <a:ext cx="5960533" cy="5323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2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28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1pPr>
                <a:lvl2pPr marL="685800" indent="-228600" algn="just" defTabSz="914400" rtl="0" eaLnBrk="1" latinLnBrk="0" hangingPunct="1">
                  <a:lnSpc>
                    <a:spcPct val="70000"/>
                  </a:lnSpc>
                  <a:spcBef>
                    <a:spcPts val="6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C00000"/>
                  </a:buClr>
                  <a:buSzPct val="12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Bell MT" panose="02020503060305020303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sz="8000" dirty="0">
                    <a:latin typeface="Bell MT" panose="02020503060305020303" pitchFamily="18" charset="77"/>
                  </a:rPr>
                  <a:t>Setup:</a:t>
                </a:r>
              </a:p>
              <a:p>
                <a:pPr lvl="1" algn="l">
                  <a:lnSpc>
                    <a:spcPct val="120000"/>
                  </a:lnSpc>
                </a:pPr>
                <a:r>
                  <a:rPr lang="en-US" sz="8000" dirty="0">
                    <a:latin typeface="Bell MT" panose="02020503060305020303" pitchFamily="18" charset="77"/>
                  </a:rPr>
                  <a:t>Data from </a:t>
                </a:r>
                <a:r>
                  <a:rPr lang="en-US" sz="8000" dirty="0">
                    <a:solidFill>
                      <a:srgbClr val="0070C0"/>
                    </a:solidFill>
                    <a:latin typeface="Bell MT" panose="02020503060305020303" pitchFamily="18" charset="77"/>
                  </a:rPr>
                  <a:t>SXS catalog</a:t>
                </a:r>
                <a:r>
                  <a:rPr lang="en-US" sz="8000" dirty="0">
                    <a:latin typeface="Bell MT" panose="02020503060305020303" pitchFamily="18" charset="77"/>
                  </a:rPr>
                  <a:t>.</a:t>
                </a:r>
              </a:p>
              <a:p>
                <a:pPr lvl="1" algn="l">
                  <a:lnSpc>
                    <a:spcPct val="120000"/>
                  </a:lnSpc>
                </a:pPr>
                <a:r>
                  <a:rPr lang="en-US" sz="8000" dirty="0">
                    <a:latin typeface="Bell MT" panose="02020503060305020303" pitchFamily="18" charset="77"/>
                  </a:rPr>
                  <a:t>Assuming </a:t>
                </a:r>
                <a:r>
                  <a:rPr lang="en-US" sz="8000" dirty="0">
                    <a:solidFill>
                      <a:srgbClr val="0070C0"/>
                    </a:solidFill>
                    <a:latin typeface="Bell MT" panose="02020503060305020303" pitchFamily="18" charset="77"/>
                  </a:rPr>
                  <a:t>SNR=100</a:t>
                </a:r>
                <a:r>
                  <a:rPr lang="en-US" sz="8000" dirty="0">
                    <a:latin typeface="Bell MT" panose="02020503060305020303" pitchFamily="18" charset="77"/>
                  </a:rPr>
                  <a:t>.</a:t>
                </a:r>
              </a:p>
              <a:p>
                <a:pPr lvl="1" algn="l">
                  <a:lnSpc>
                    <a:spcPct val="120000"/>
                  </a:lnSpc>
                </a:pPr>
                <a:r>
                  <a:rPr lang="en-US" sz="8000" dirty="0">
                    <a:latin typeface="Bell MT" panose="02020503060305020303" pitchFamily="18" charset="77"/>
                  </a:rPr>
                  <a:t>GW150914 like (SXS:BBH:0305).</a:t>
                </a:r>
              </a:p>
              <a:p>
                <a:pPr lvl="1" algn="l">
                  <a:lnSpc>
                    <a:spcPct val="120000"/>
                  </a:lnSpc>
                </a:pPr>
                <a:r>
                  <a:rPr lang="en-US" sz="8000" dirty="0">
                    <a:latin typeface="Bell MT" panose="02020503060305020303" pitchFamily="18" charset="77"/>
                  </a:rPr>
                  <a:t>Truncate the waveform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8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8000" dirty="0">
                    <a:latin typeface="Bell MT" panose="02020503060305020303" pitchFamily="18" charset="77"/>
                  </a:rPr>
                  <a:t> (</a:t>
                </a:r>
                <a:r>
                  <a:rPr lang="en-US" sz="8000" dirty="0">
                    <a:solidFill>
                      <a:srgbClr val="0070C0"/>
                    </a:solidFill>
                    <a:latin typeface="Bell MT" panose="02020503060305020303" pitchFamily="18" charset="77"/>
                  </a:rPr>
                  <a:t>strain peak</a:t>
                </a:r>
                <a:r>
                  <a:rPr lang="en-US" sz="8000" dirty="0">
                    <a:latin typeface="Bell MT" panose="02020503060305020303" pitchFamily="18" charset="77"/>
                  </a:rPr>
                  <a:t>). </a:t>
                </a:r>
              </a:p>
              <a:p>
                <a:pPr lvl="1" algn="l">
                  <a:lnSpc>
                    <a:spcPct val="120000"/>
                  </a:lnSpc>
                </a:pPr>
                <a:r>
                  <a:rPr lang="en-US" sz="8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Use 2000 n-live points and the stopping criterion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8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8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8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ln</m:t>
                    </m:r>
                    <m:r>
                      <a:rPr lang="en-US" sz="8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sz="8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𝒵</m:t>
                    </m:r>
                    <m:r>
                      <a:rPr lang="en-US" sz="8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)=0.1</m:t>
                    </m:r>
                  </m:oMath>
                </a14:m>
                <a:r>
                  <a:rPr lang="en-US" sz="8000" dirty="0">
                    <a:effectLst/>
                    <a:latin typeface="Bell MT" panose="02020503060305020303" pitchFamily="18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 for the nested sampling.</a:t>
                </a:r>
                <a:endParaRPr lang="en-US" sz="8000" dirty="0">
                  <a:latin typeface="Bell MT" panose="02020503060305020303" pitchFamily="18" charset="7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8000" dirty="0">
                    <a:latin typeface="Bell MT" panose="02020503060305020303" pitchFamily="18" charset="77"/>
                  </a:rPr>
                  <a:t>Results:</a:t>
                </a:r>
              </a:p>
              <a:p>
                <a:pPr lvl="1" algn="l">
                  <a:lnSpc>
                    <a:spcPct val="120000"/>
                  </a:lnSpc>
                </a:pPr>
                <a:r>
                  <a:rPr lang="en-US" sz="8000" dirty="0">
                    <a:latin typeface="Bell MT" panose="02020503060305020303" pitchFamily="18" charset="77"/>
                  </a:rPr>
                  <a:t>Bayes evidences favors </a:t>
                </a:r>
                <a:r>
                  <a:rPr lang="en-US" sz="8000" dirty="0" err="1">
                    <a:solidFill>
                      <a:srgbClr val="FF0000"/>
                    </a:solidFill>
                    <a:latin typeface="Bell MT" panose="02020503060305020303" pitchFamily="18" charset="77"/>
                  </a:rPr>
                  <a:t>IMRPhenomD</a:t>
                </a:r>
                <a:r>
                  <a:rPr lang="en-US" sz="8000" dirty="0">
                    <a:latin typeface="Bell MT" panose="02020503060305020303" pitchFamily="18" charset="77"/>
                  </a:rPr>
                  <a:t> the most.</a:t>
                </a:r>
              </a:p>
              <a:p>
                <a:pPr lvl="1" algn="l">
                  <a:lnSpc>
                    <a:spcPct val="120000"/>
                  </a:lnSpc>
                </a:pPr>
                <a:r>
                  <a:rPr lang="en-CN" sz="8000" dirty="0">
                    <a:latin typeface="Bell MT" panose="02020503060305020303" pitchFamily="18" charset="77"/>
                  </a:rPr>
                  <a:t>Overtone model performance reach the plateau at </a:t>
                </a:r>
                <a14:m>
                  <m:oMath xmlns:m="http://schemas.openxmlformats.org/officeDocument/2006/math">
                    <m:r>
                      <a:rPr lang="en-US" sz="8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8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CN" sz="8000" dirty="0">
                    <a:latin typeface="Bell MT" panose="02020503060305020303" pitchFamily="18" charset="77"/>
                  </a:rPr>
                  <a:t>. </a:t>
                </a:r>
              </a:p>
              <a:p>
                <a:pPr lvl="1" algn="l">
                  <a:lnSpc>
                    <a:spcPct val="120000"/>
                  </a:lnSpc>
                </a:pPr>
                <a:r>
                  <a:rPr lang="en-CN" sz="8000" dirty="0">
                    <a:latin typeface="Bell MT" panose="02020503060305020303" pitchFamily="18" charset="77"/>
                  </a:rPr>
                  <a:t>Second best models are TCTMs (also nonlinear).</a:t>
                </a:r>
              </a:p>
              <a:p>
                <a:pPr lvl="1" algn="l">
                  <a:lnSpc>
                    <a:spcPct val="120000"/>
                  </a:lnSpc>
                </a:pPr>
                <a:r>
                  <a:rPr lang="en-CN" sz="8000" dirty="0">
                    <a:latin typeface="Bell MT" panose="02020503060305020303" pitchFamily="18" charset="77"/>
                  </a:rPr>
                  <a:t>Non-GR model has similar performance as OMs.</a:t>
                </a:r>
              </a:p>
              <a:p>
                <a:pPr lvl="1"/>
                <a:endParaRPr lang="en-CN" sz="2000" dirty="0"/>
              </a:p>
              <a:p>
                <a:pPr lvl="1"/>
                <a:endParaRPr lang="en-CN" sz="2000" dirty="0"/>
              </a:p>
              <a:p>
                <a:pPr lvl="1"/>
                <a:endParaRPr lang="en-CN" sz="2000" baseline="-25000" dirty="0"/>
              </a:p>
              <a:p>
                <a:endParaRPr lang="en-CN" sz="20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C01D4C7-036F-8DA4-F71F-19A4D1B4E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9" y="1169457"/>
                <a:ext cx="5960533" cy="5323417"/>
              </a:xfrm>
              <a:prstGeom prst="rect">
                <a:avLst/>
              </a:prstGeom>
              <a:blipFill>
                <a:blip r:embed="rId3"/>
                <a:stretch>
                  <a:fillRect l="-1277" t="-1905" r="-21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ame 2">
            <a:extLst>
              <a:ext uri="{FF2B5EF4-FFF2-40B4-BE49-F238E27FC236}">
                <a16:creationId xmlns:a16="http://schemas.microsoft.com/office/drawing/2014/main" id="{F9280F36-36E7-2275-550B-CD3D6E4607BE}"/>
              </a:ext>
            </a:extLst>
          </p:cNvPr>
          <p:cNvSpPr/>
          <p:nvPr/>
        </p:nvSpPr>
        <p:spPr>
          <a:xfrm>
            <a:off x="6722276" y="4866798"/>
            <a:ext cx="4859082" cy="339186"/>
          </a:xfrm>
          <a:prstGeom prst="frame">
            <a:avLst>
              <a:gd name="adj1" fmla="val 5093"/>
            </a:avLst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35786AA-41FF-74E5-A7A7-EC94AA329FD3}"/>
              </a:ext>
            </a:extLst>
          </p:cNvPr>
          <p:cNvSpPr/>
          <p:nvPr/>
        </p:nvSpPr>
        <p:spPr>
          <a:xfrm>
            <a:off x="6722276" y="2535936"/>
            <a:ext cx="4859082" cy="893064"/>
          </a:xfrm>
          <a:prstGeom prst="frame">
            <a:avLst>
              <a:gd name="adj1" fmla="val 5093"/>
            </a:avLst>
          </a:prstGeom>
          <a:solidFill>
            <a:srgbClr val="FFFF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649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75C528E-1BA2-4382-8856-345AFECED076}" vid="{376DE555-1096-43FB-960B-E5A523914F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2242</TotalTime>
  <Words>1325</Words>
  <Application>Microsoft Macintosh PowerPoint</Application>
  <PresentationFormat>Widescreen</PresentationFormat>
  <Paragraphs>177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Bell MT</vt:lpstr>
      <vt:lpstr>Calibri</vt:lpstr>
      <vt:lpstr>Cambria Math</vt:lpstr>
      <vt:lpstr>Georgia</vt:lpstr>
      <vt:lpstr>Wingdings</vt:lpstr>
      <vt:lpstr>Office Theme</vt:lpstr>
      <vt:lpstr>Linear vs. nonlinear models on a numerical black hole ringdown</vt:lpstr>
      <vt:lpstr>Why ringdown test? </vt:lpstr>
      <vt:lpstr>Linear vs. nonlinear</vt:lpstr>
      <vt:lpstr>Linear models</vt:lpstr>
      <vt:lpstr>Nonlinear models &amp; non-GR model</vt:lpstr>
      <vt:lpstr>Model comparison</vt:lpstr>
      <vt:lpstr>Preliminary tests</vt:lpstr>
      <vt:lpstr>Parameter estimation</vt:lpstr>
      <vt:lpstr>Bayesian analysis</vt:lpstr>
      <vt:lpstr>Posterior distribution</vt:lpstr>
      <vt:lpstr>Bias </vt:lpstr>
      <vt:lpstr>Ringdown starting time dependence</vt:lpstr>
      <vt:lpstr>Higher tone amplitudes observability</vt:lpstr>
      <vt:lpstr>Robustness test</vt:lpstr>
      <vt:lpstr>Conclusions</vt:lpstr>
      <vt:lpstr>Thank you</vt:lpstr>
      <vt:lpstr>Backup slide: prior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Elias Debelo</dc:creator>
  <cp:lastModifiedBy>y q</cp:lastModifiedBy>
  <cp:revision>41</cp:revision>
  <dcterms:created xsi:type="dcterms:W3CDTF">2021-01-07T18:19:09Z</dcterms:created>
  <dcterms:modified xsi:type="dcterms:W3CDTF">2023-12-08T18:08:01Z</dcterms:modified>
</cp:coreProperties>
</file>